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67" r:id="rId3"/>
    <p:sldId id="268" r:id="rId4"/>
    <p:sldId id="259" r:id="rId5"/>
    <p:sldId id="260" r:id="rId6"/>
    <p:sldId id="257" r:id="rId7"/>
    <p:sldId id="258" r:id="rId8"/>
    <p:sldId id="262" r:id="rId9"/>
    <p:sldId id="263" r:id="rId10"/>
    <p:sldId id="264" r:id="rId11"/>
    <p:sldId id="265" r:id="rId12"/>
    <p:sldId id="266"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12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57" d="100"/>
          <a:sy n="57" d="100"/>
        </p:scale>
        <p:origin x="7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59469" y="71379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Rectangle 3"/>
          <p:cNvSpPr/>
          <p:nvPr/>
        </p:nvSpPr>
        <p:spPr>
          <a:xfrm>
            <a:off x="1881717" y="171638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Rectangle 4"/>
          <p:cNvSpPr/>
          <p:nvPr/>
        </p:nvSpPr>
        <p:spPr>
          <a:xfrm>
            <a:off x="1693334" y="262153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6" name="Rectangle 5"/>
          <p:cNvSpPr/>
          <p:nvPr/>
        </p:nvSpPr>
        <p:spPr>
          <a:xfrm>
            <a:off x="4809067" y="14953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Rectangle 6"/>
          <p:cNvSpPr/>
          <p:nvPr/>
        </p:nvSpPr>
        <p:spPr>
          <a:xfrm>
            <a:off x="7154334" y="140577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Rectangle 9"/>
          <p:cNvSpPr/>
          <p:nvPr/>
        </p:nvSpPr>
        <p:spPr>
          <a:xfrm>
            <a:off x="4809067" y="225818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4826001" y="309033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2" name="Rectangle 11"/>
          <p:cNvSpPr/>
          <p:nvPr/>
        </p:nvSpPr>
        <p:spPr>
          <a:xfrm>
            <a:off x="9592735" y="613827"/>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Rectangle 12"/>
          <p:cNvSpPr/>
          <p:nvPr/>
        </p:nvSpPr>
        <p:spPr>
          <a:xfrm>
            <a:off x="7239002" y="224645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Rectangle 13"/>
          <p:cNvSpPr/>
          <p:nvPr/>
        </p:nvSpPr>
        <p:spPr>
          <a:xfrm>
            <a:off x="7230535" y="308713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5" name="Rectangle 14"/>
          <p:cNvSpPr/>
          <p:nvPr/>
        </p:nvSpPr>
        <p:spPr>
          <a:xfrm>
            <a:off x="7171268" y="55878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6" name="Rectangle 15"/>
          <p:cNvSpPr/>
          <p:nvPr/>
        </p:nvSpPr>
        <p:spPr>
          <a:xfrm>
            <a:off x="9652002" y="154939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7" name="Rectangle 16"/>
          <p:cNvSpPr/>
          <p:nvPr/>
        </p:nvSpPr>
        <p:spPr>
          <a:xfrm>
            <a:off x="9652002" y="264159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TextBox 17"/>
          <p:cNvSpPr txBox="1"/>
          <p:nvPr/>
        </p:nvSpPr>
        <p:spPr>
          <a:xfrm>
            <a:off x="9711269" y="277866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Dawan</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Maddie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9" name="TextBox 18"/>
          <p:cNvSpPr txBox="1"/>
          <p:nvPr/>
        </p:nvSpPr>
        <p:spPr>
          <a:xfrm>
            <a:off x="9711269" y="1852598"/>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Aimee</a:t>
            </a:r>
            <a:r>
              <a:rPr kumimoji="0" lang="en-US" sz="1800" b="0" i="0" u="none" strike="noStrike" kern="1200" cap="none" spc="0" normalizeH="0" noProof="0" dirty="0" smtClean="0">
                <a:ln>
                  <a:noFill/>
                </a:ln>
                <a:solidFill>
                  <a:prstClr val="black"/>
                </a:solidFill>
                <a:effectLst/>
                <a:uLnTx/>
                <a:uFillTx/>
                <a:latin typeface="Trebuchet MS" panose="020B0603020202020204"/>
                <a:ea typeface="+mn-ea"/>
                <a:cs typeface="+mn-cs"/>
              </a:rPr>
              <a:t>   Blake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0" name="TextBox 19"/>
          <p:cNvSpPr txBox="1"/>
          <p:nvPr/>
        </p:nvSpPr>
        <p:spPr>
          <a:xfrm>
            <a:off x="1642536" y="849820"/>
            <a:ext cx="20658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Raina</a:t>
            </a:r>
            <a:r>
              <a:rPr kumimoji="0" lang="en-US" sz="1800" b="0" i="0" u="none" strike="noStrike" kern="1200" cap="none" spc="0" normalizeH="0" noProof="0" dirty="0" smtClean="0">
                <a:ln>
                  <a:noFill/>
                </a:ln>
                <a:solidFill>
                  <a:prstClr val="black"/>
                </a:solidFill>
                <a:effectLst/>
                <a:uLnTx/>
                <a:uFillTx/>
                <a:latin typeface="Trebuchet MS" panose="020B0603020202020204"/>
                <a:ea typeface="+mn-ea"/>
                <a:cs typeface="+mn-cs"/>
              </a:rPr>
              <a:t> </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Bennie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1" name="TextBox 20"/>
          <p:cNvSpPr txBox="1"/>
          <p:nvPr/>
        </p:nvSpPr>
        <p:spPr>
          <a:xfrm>
            <a:off x="4715933" y="779764"/>
            <a:ext cx="2286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Vincent  Christina</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2" name="TextBox 21"/>
          <p:cNvSpPr txBox="1"/>
          <p:nvPr/>
        </p:nvSpPr>
        <p:spPr>
          <a:xfrm>
            <a:off x="4830234" y="322739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prstClr val="black"/>
                </a:solidFill>
                <a:latin typeface="Trebuchet MS" panose="020B0603020202020204"/>
              </a:rPr>
              <a:t>Andrew  Tristen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4" name="TextBox 23"/>
          <p:cNvSpPr txBox="1"/>
          <p:nvPr/>
        </p:nvSpPr>
        <p:spPr>
          <a:xfrm>
            <a:off x="1866902" y="276814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Oswaldo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Keelyn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5" name="TextBox 24"/>
          <p:cNvSpPr txBox="1"/>
          <p:nvPr/>
        </p:nvSpPr>
        <p:spPr>
          <a:xfrm>
            <a:off x="7294036" y="3318127"/>
            <a:ext cx="181609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prstClr val="black"/>
                </a:solidFill>
                <a:latin typeface="Trebuchet MS" panose="020B0603020202020204"/>
              </a:rPr>
              <a:t>Cayden   Dylan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6" name="TextBox 25"/>
          <p:cNvSpPr txBox="1"/>
          <p:nvPr/>
        </p:nvSpPr>
        <p:spPr>
          <a:xfrm>
            <a:off x="4885268" y="2506927"/>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Miles    Alex</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7" name="TextBox 26"/>
          <p:cNvSpPr txBox="1"/>
          <p:nvPr/>
        </p:nvSpPr>
        <p:spPr>
          <a:xfrm>
            <a:off x="1786467" y="1860307"/>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Jacob  Kaleb</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8" name="TextBox 27"/>
          <p:cNvSpPr txBox="1"/>
          <p:nvPr/>
        </p:nvSpPr>
        <p:spPr>
          <a:xfrm>
            <a:off x="7266518" y="2334434"/>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Ayden    Adam</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9" name="TextBox 28"/>
          <p:cNvSpPr txBox="1"/>
          <p:nvPr/>
        </p:nvSpPr>
        <p:spPr>
          <a:xfrm>
            <a:off x="7230535" y="1537262"/>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Trebuchet MS" panose="020B0603020202020204"/>
              </a:rPr>
              <a:t> </a:t>
            </a:r>
            <a:r>
              <a:rPr lang="en-US" dirty="0" smtClean="0">
                <a:solidFill>
                  <a:prstClr val="black"/>
                </a:solidFill>
                <a:latin typeface="Trebuchet MS" panose="020B0603020202020204"/>
              </a:rPr>
              <a:t> </a:t>
            </a:r>
            <a:r>
              <a:rPr lang="en-US" dirty="0" err="1" smtClean="0">
                <a:solidFill>
                  <a:prstClr val="black"/>
                </a:solidFill>
                <a:latin typeface="Trebuchet MS" panose="020B0603020202020204"/>
              </a:rPr>
              <a:t>Osiel</a:t>
            </a:r>
            <a:r>
              <a:rPr lang="en-US" dirty="0" smtClean="0">
                <a:solidFill>
                  <a:prstClr val="black"/>
                </a:solidFill>
                <a:latin typeface="Trebuchet MS" panose="020B0603020202020204"/>
              </a:rPr>
              <a:t>   Topher</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0" name="TextBox 29"/>
          <p:cNvSpPr txBox="1"/>
          <p:nvPr/>
        </p:nvSpPr>
        <p:spPr>
          <a:xfrm>
            <a:off x="4787900" y="1632401"/>
            <a:ext cx="1951567"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Autumn Mathew</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1" name="TextBox 30"/>
          <p:cNvSpPr txBox="1"/>
          <p:nvPr/>
        </p:nvSpPr>
        <p:spPr>
          <a:xfrm>
            <a:off x="9770536" y="799063"/>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Ben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 name="Rectangle 1"/>
          <p:cNvSpPr/>
          <p:nvPr/>
        </p:nvSpPr>
        <p:spPr>
          <a:xfrm>
            <a:off x="10557935" y="4033400"/>
            <a:ext cx="15621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10617202" y="4267200"/>
            <a:ext cx="965200" cy="646331"/>
          </a:xfrm>
          <a:prstGeom prst="rect">
            <a:avLst/>
          </a:prstGeom>
          <a:noFill/>
        </p:spPr>
        <p:txBody>
          <a:bodyPr wrap="square" rtlCol="0">
            <a:spAutoFit/>
          </a:bodyPr>
          <a:lstStyle/>
          <a:p>
            <a:r>
              <a:rPr lang="en-US" dirty="0" smtClean="0"/>
              <a:t>Phelps </a:t>
            </a:r>
          </a:p>
          <a:p>
            <a:r>
              <a:rPr lang="en-US" dirty="0" smtClean="0"/>
              <a:t>Desk</a:t>
            </a:r>
            <a:endParaRPr lang="en-US" dirty="0"/>
          </a:p>
        </p:txBody>
      </p:sp>
      <p:sp>
        <p:nvSpPr>
          <p:cNvPr id="32" name="Rectangle 31"/>
          <p:cNvSpPr/>
          <p:nvPr/>
        </p:nvSpPr>
        <p:spPr>
          <a:xfrm>
            <a:off x="118533" y="4529266"/>
            <a:ext cx="15621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82599" y="4474233"/>
            <a:ext cx="965200" cy="369332"/>
          </a:xfrm>
          <a:prstGeom prst="rect">
            <a:avLst/>
          </a:prstGeom>
          <a:noFill/>
        </p:spPr>
        <p:txBody>
          <a:bodyPr wrap="square" rtlCol="0">
            <a:spAutoFit/>
          </a:bodyPr>
          <a:lstStyle/>
          <a:p>
            <a:r>
              <a:rPr lang="en-US" dirty="0" smtClean="0"/>
              <a:t>Door</a:t>
            </a:r>
            <a:endParaRPr lang="en-US" dirty="0"/>
          </a:p>
        </p:txBody>
      </p:sp>
      <p:sp>
        <p:nvSpPr>
          <p:cNvPr id="34" name="Rectangle 33"/>
          <p:cNvSpPr/>
          <p:nvPr/>
        </p:nvSpPr>
        <p:spPr>
          <a:xfrm>
            <a:off x="4766734" y="60956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87355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133" y="237067"/>
            <a:ext cx="11531599" cy="6383866"/>
          </a:xfrm>
        </p:spPr>
        <p:txBody>
          <a:bodyPr>
            <a:normAutofit/>
          </a:bodyPr>
          <a:lstStyle/>
          <a:p>
            <a:pPr marL="0" indent="0">
              <a:buNone/>
            </a:pPr>
            <a:r>
              <a:rPr lang="en-US" sz="2000" dirty="0"/>
              <a:t>Outline:</a:t>
            </a:r>
          </a:p>
          <a:p>
            <a:pPr marL="0" indent="0" fontAlgn="base">
              <a:buNone/>
            </a:pPr>
            <a:r>
              <a:rPr lang="en-US" sz="2000" dirty="0" smtClean="0"/>
              <a:t>I. Epigraph </a:t>
            </a:r>
            <a:r>
              <a:rPr lang="en-US" sz="2000" dirty="0"/>
              <a:t>- In italicized font, provide the dictionary definition of your work. Example:</a:t>
            </a:r>
          </a:p>
          <a:p>
            <a:pPr marL="914400" lvl="2" indent="0" fontAlgn="base">
              <a:buNone/>
            </a:pPr>
            <a:r>
              <a:rPr lang="en-US" sz="1600" i="1" dirty="0" smtClean="0"/>
              <a:t>1.Success</a:t>
            </a:r>
            <a:r>
              <a:rPr lang="en-US" sz="1600" i="1" dirty="0"/>
              <a:t>: noun </a:t>
            </a:r>
          </a:p>
          <a:p>
            <a:pPr marL="1371600" lvl="3" indent="0" fontAlgn="base">
              <a:buNone/>
            </a:pPr>
            <a:r>
              <a:rPr lang="en-US" sz="1400" i="1" dirty="0" smtClean="0"/>
              <a:t>a. the </a:t>
            </a:r>
            <a:r>
              <a:rPr lang="en-US" sz="1400" i="1" dirty="0"/>
              <a:t>accomplishment of an aim or purpose.</a:t>
            </a:r>
          </a:p>
          <a:p>
            <a:pPr marL="1371600" lvl="3" indent="0" fontAlgn="base">
              <a:buNone/>
            </a:pPr>
            <a:r>
              <a:rPr lang="en-US" sz="1400" i="1" dirty="0" smtClean="0"/>
              <a:t>b. the </a:t>
            </a:r>
            <a:r>
              <a:rPr lang="en-US" sz="1400" i="1" dirty="0"/>
              <a:t>attainment of popularity or profit.</a:t>
            </a:r>
          </a:p>
          <a:p>
            <a:pPr marL="1371600" lvl="3" indent="0" fontAlgn="base">
              <a:buNone/>
            </a:pPr>
            <a:r>
              <a:rPr lang="en-US" sz="1400" i="1" dirty="0" smtClean="0"/>
              <a:t>c. a </a:t>
            </a:r>
            <a:r>
              <a:rPr lang="en-US" sz="1400" i="1" dirty="0"/>
              <a:t>person or thing that achieves desired aims or attains </a:t>
            </a:r>
            <a:r>
              <a:rPr lang="en-US" sz="1400" i="1" dirty="0" smtClean="0"/>
              <a:t>prosperity. – Merriam Webster Dictionary</a:t>
            </a:r>
          </a:p>
          <a:p>
            <a:pPr marL="0" indent="0" fontAlgn="base">
              <a:buNone/>
            </a:pPr>
            <a:r>
              <a:rPr lang="en-US" sz="2000" dirty="0" smtClean="0"/>
              <a:t>II. Intro Paragraph</a:t>
            </a:r>
          </a:p>
          <a:p>
            <a:pPr marL="457200" lvl="1" indent="0" fontAlgn="base">
              <a:buNone/>
            </a:pPr>
            <a:r>
              <a:rPr lang="en-US" sz="1800" dirty="0" smtClean="0"/>
              <a:t>1. Insightful </a:t>
            </a:r>
            <a:r>
              <a:rPr lang="en-US" sz="1800" dirty="0"/>
              <a:t>discussion of your concept’s presentation in </a:t>
            </a:r>
            <a:r>
              <a:rPr lang="en-US" sz="1800" i="1" dirty="0"/>
              <a:t>Romeo and Juliet- Example</a:t>
            </a:r>
            <a:endParaRPr lang="en-US" sz="1800" dirty="0"/>
          </a:p>
          <a:p>
            <a:pPr marL="914400" lvl="2" indent="0" fontAlgn="base">
              <a:buNone/>
            </a:pPr>
            <a:r>
              <a:rPr lang="en-US" sz="1600" dirty="0" smtClean="0"/>
              <a:t>a. In</a:t>
            </a:r>
            <a:r>
              <a:rPr lang="en-US" sz="1600" i="1" dirty="0" smtClean="0"/>
              <a:t> </a:t>
            </a:r>
            <a:r>
              <a:rPr lang="en-US" sz="1600" i="1" dirty="0"/>
              <a:t>Romeo and Juliet, </a:t>
            </a:r>
            <a:r>
              <a:rPr lang="en-US" sz="1600" dirty="0"/>
              <a:t>Friar Lawrence is morbidly successful in ending the feud between the Montagues and the Capulets. Unfortunately, while the feud ended, so did the lives of innocent children. Shakespeare likely wasn’t looking for his audience to find Friar Lawrence to be a successful priest, rather he was looking for the audience to find the other successes  that may have occurred throughout the play. </a:t>
            </a:r>
            <a:endParaRPr lang="en-US" sz="1600" i="1" dirty="0"/>
          </a:p>
          <a:p>
            <a:pPr marL="457200" lvl="1" indent="0" fontAlgn="base">
              <a:buNone/>
            </a:pPr>
            <a:r>
              <a:rPr lang="en-US" sz="1800" dirty="0" smtClean="0"/>
              <a:t>2. Thesis </a:t>
            </a:r>
            <a:r>
              <a:rPr lang="en-US" sz="1800" dirty="0"/>
              <a:t>Statement: Your definition of the concept - example:</a:t>
            </a:r>
          </a:p>
          <a:p>
            <a:pPr marL="914400" lvl="2" indent="0" fontAlgn="base">
              <a:buNone/>
            </a:pPr>
            <a:r>
              <a:rPr lang="en-US" sz="1600" dirty="0" smtClean="0"/>
              <a:t>a. While </a:t>
            </a:r>
            <a:r>
              <a:rPr lang="en-US" sz="1600" dirty="0"/>
              <a:t>success is often defined as the gaining of profit, it is in fact more than the acquisition of money: it is the concept of deliberately being better than you were yesterday. Success is an addictive energy that exists to improve society, sustain personal values, and give individuals a source of ambition. </a:t>
            </a:r>
          </a:p>
          <a:p>
            <a:endParaRPr lang="en-US" dirty="0"/>
          </a:p>
        </p:txBody>
      </p:sp>
      <p:sp>
        <p:nvSpPr>
          <p:cNvPr id="2" name="SMARTInkShape-1"/>
          <p:cNvSpPr/>
          <p:nvPr/>
        </p:nvSpPr>
        <p:spPr>
          <a:xfrm>
            <a:off x="1085269" y="5728561"/>
            <a:ext cx="1034045" cy="164744"/>
          </a:xfrm>
          <a:custGeom>
            <a:avLst/>
            <a:gdLst/>
            <a:ahLst/>
            <a:cxnLst/>
            <a:rect l="0" t="0" r="0" b="0"/>
            <a:pathLst>
              <a:path w="1034045" h="164744">
                <a:moveTo>
                  <a:pt x="22012" y="10252"/>
                </a:moveTo>
                <a:lnTo>
                  <a:pt x="0" y="10252"/>
                </a:lnTo>
                <a:lnTo>
                  <a:pt x="21259" y="8928"/>
                </a:lnTo>
                <a:lnTo>
                  <a:pt x="64785" y="0"/>
                </a:lnTo>
                <a:lnTo>
                  <a:pt x="88207" y="37886"/>
                </a:lnTo>
                <a:lnTo>
                  <a:pt x="112286" y="88679"/>
                </a:lnTo>
                <a:lnTo>
                  <a:pt x="127398" y="111255"/>
                </a:lnTo>
                <a:lnTo>
                  <a:pt x="135925" y="115951"/>
                </a:lnTo>
                <a:lnTo>
                  <a:pt x="155984" y="117643"/>
                </a:lnTo>
                <a:lnTo>
                  <a:pt x="212908" y="108015"/>
                </a:lnTo>
                <a:lnTo>
                  <a:pt x="268665" y="102194"/>
                </a:lnTo>
                <a:lnTo>
                  <a:pt x="294354" y="98740"/>
                </a:lnTo>
                <a:lnTo>
                  <a:pt x="348869" y="104350"/>
                </a:lnTo>
                <a:lnTo>
                  <a:pt x="401676" y="114779"/>
                </a:lnTo>
                <a:lnTo>
                  <a:pt x="459536" y="129579"/>
                </a:lnTo>
                <a:lnTo>
                  <a:pt x="514819" y="141010"/>
                </a:lnTo>
                <a:lnTo>
                  <a:pt x="571402" y="153869"/>
                </a:lnTo>
                <a:lnTo>
                  <a:pt x="624751" y="163562"/>
                </a:lnTo>
                <a:lnTo>
                  <a:pt x="675579" y="164743"/>
                </a:lnTo>
                <a:lnTo>
                  <a:pt x="708669" y="161419"/>
                </a:lnTo>
                <a:lnTo>
                  <a:pt x="742285" y="155584"/>
                </a:lnTo>
                <a:lnTo>
                  <a:pt x="794732" y="153612"/>
                </a:lnTo>
                <a:lnTo>
                  <a:pt x="851766" y="140239"/>
                </a:lnTo>
                <a:lnTo>
                  <a:pt x="878171" y="132551"/>
                </a:lnTo>
                <a:lnTo>
                  <a:pt x="932687" y="129598"/>
                </a:lnTo>
                <a:lnTo>
                  <a:pt x="945340" y="128118"/>
                </a:lnTo>
                <a:lnTo>
                  <a:pt x="989291" y="118522"/>
                </a:lnTo>
                <a:lnTo>
                  <a:pt x="1000042" y="117903"/>
                </a:lnTo>
                <a:lnTo>
                  <a:pt x="1009230" y="121156"/>
                </a:lnTo>
                <a:lnTo>
                  <a:pt x="1017724" y="125688"/>
                </a:lnTo>
                <a:lnTo>
                  <a:pt x="1034044" y="12931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2"/>
          <p:cNvSpPr/>
          <p:nvPr/>
        </p:nvSpPr>
        <p:spPr>
          <a:xfrm>
            <a:off x="1369232" y="6215063"/>
            <a:ext cx="59519" cy="476251"/>
          </a:xfrm>
          <a:custGeom>
            <a:avLst/>
            <a:gdLst/>
            <a:ahLst/>
            <a:cxnLst/>
            <a:rect l="0" t="0" r="0" b="0"/>
            <a:pathLst>
              <a:path w="59519" h="476251">
                <a:moveTo>
                  <a:pt x="11893" y="0"/>
                </a:moveTo>
                <a:lnTo>
                  <a:pt x="132" y="0"/>
                </a:lnTo>
                <a:lnTo>
                  <a:pt x="0" y="22892"/>
                </a:lnTo>
                <a:lnTo>
                  <a:pt x="10239" y="80377"/>
                </a:lnTo>
                <a:lnTo>
                  <a:pt x="11403" y="130825"/>
                </a:lnTo>
                <a:lnTo>
                  <a:pt x="19979" y="182583"/>
                </a:lnTo>
                <a:lnTo>
                  <a:pt x="23990" y="233721"/>
                </a:lnTo>
                <a:lnTo>
                  <a:pt x="31646" y="289442"/>
                </a:lnTo>
                <a:lnTo>
                  <a:pt x="34503" y="337408"/>
                </a:lnTo>
                <a:lnTo>
                  <a:pt x="38996" y="385716"/>
                </a:lnTo>
                <a:lnTo>
                  <a:pt x="54660" y="440663"/>
                </a:lnTo>
                <a:lnTo>
                  <a:pt x="59518" y="476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 name="SMARTInkShape-Group3"/>
          <p:cNvGrpSpPr/>
          <p:nvPr/>
        </p:nvGrpSpPr>
        <p:grpSpPr>
          <a:xfrm>
            <a:off x="2345531" y="5631728"/>
            <a:ext cx="1833564" cy="780382"/>
            <a:chOff x="2345531" y="5631728"/>
            <a:chExt cx="1833564" cy="780382"/>
          </a:xfrm>
        </p:grpSpPr>
        <p:sp>
          <p:nvSpPr>
            <p:cNvPr id="5" name="SMARTInkShape-3"/>
            <p:cNvSpPr/>
            <p:nvPr/>
          </p:nvSpPr>
          <p:spPr>
            <a:xfrm>
              <a:off x="2345531" y="5631728"/>
              <a:ext cx="1833564" cy="83273"/>
            </a:xfrm>
            <a:custGeom>
              <a:avLst/>
              <a:gdLst/>
              <a:ahLst/>
              <a:cxnLst/>
              <a:rect l="0" t="0" r="0" b="0"/>
              <a:pathLst>
                <a:path w="1833564" h="83273">
                  <a:moveTo>
                    <a:pt x="0" y="59460"/>
                  </a:moveTo>
                  <a:lnTo>
                    <a:pt x="56916" y="59460"/>
                  </a:lnTo>
                  <a:lnTo>
                    <a:pt x="108380" y="59460"/>
                  </a:lnTo>
                  <a:lnTo>
                    <a:pt x="124457" y="55932"/>
                  </a:lnTo>
                  <a:lnTo>
                    <a:pt x="130597" y="53139"/>
                  </a:lnTo>
                  <a:lnTo>
                    <a:pt x="179794" y="47333"/>
                  </a:lnTo>
                  <a:lnTo>
                    <a:pt x="228926" y="39697"/>
                  </a:lnTo>
                  <a:lnTo>
                    <a:pt x="278299" y="32919"/>
                  </a:lnTo>
                  <a:lnTo>
                    <a:pt x="331903" y="19233"/>
                  </a:lnTo>
                  <a:lnTo>
                    <a:pt x="383289" y="9281"/>
                  </a:lnTo>
                  <a:lnTo>
                    <a:pt x="440833" y="1160"/>
                  </a:lnTo>
                  <a:lnTo>
                    <a:pt x="495272" y="172"/>
                  </a:lnTo>
                  <a:lnTo>
                    <a:pt x="549796" y="0"/>
                  </a:lnTo>
                  <a:lnTo>
                    <a:pt x="600788" y="3478"/>
                  </a:lnTo>
                  <a:lnTo>
                    <a:pt x="657721" y="10734"/>
                  </a:lnTo>
                  <a:lnTo>
                    <a:pt x="713620" y="15145"/>
                  </a:lnTo>
                  <a:lnTo>
                    <a:pt x="753727" y="21243"/>
                  </a:lnTo>
                  <a:lnTo>
                    <a:pt x="810849" y="30791"/>
                  </a:lnTo>
                  <a:lnTo>
                    <a:pt x="867047" y="38216"/>
                  </a:lnTo>
                  <a:lnTo>
                    <a:pt x="924196" y="47647"/>
                  </a:lnTo>
                  <a:lnTo>
                    <a:pt x="978069" y="55371"/>
                  </a:lnTo>
                  <a:lnTo>
                    <a:pt x="1037367" y="58652"/>
                  </a:lnTo>
                  <a:lnTo>
                    <a:pt x="1093324" y="59300"/>
                  </a:lnTo>
                  <a:lnTo>
                    <a:pt x="1149448" y="65733"/>
                  </a:lnTo>
                  <a:lnTo>
                    <a:pt x="1203707" y="69697"/>
                  </a:lnTo>
                  <a:lnTo>
                    <a:pt x="1253297" y="64551"/>
                  </a:lnTo>
                  <a:lnTo>
                    <a:pt x="1309279" y="60465"/>
                  </a:lnTo>
                  <a:lnTo>
                    <a:pt x="1366394" y="56130"/>
                  </a:lnTo>
                  <a:lnTo>
                    <a:pt x="1422607" y="49247"/>
                  </a:lnTo>
                  <a:lnTo>
                    <a:pt x="1468970" y="48056"/>
                  </a:lnTo>
                  <a:lnTo>
                    <a:pt x="1527829" y="39470"/>
                  </a:lnTo>
                  <a:lnTo>
                    <a:pt x="1572445" y="37346"/>
                  </a:lnTo>
                  <a:lnTo>
                    <a:pt x="1619615" y="36402"/>
                  </a:lnTo>
                  <a:lnTo>
                    <a:pt x="1676685" y="35870"/>
                  </a:lnTo>
                  <a:lnTo>
                    <a:pt x="1732313" y="35691"/>
                  </a:lnTo>
                  <a:lnTo>
                    <a:pt x="1789998" y="45077"/>
                  </a:lnTo>
                  <a:lnTo>
                    <a:pt x="1796582" y="45902"/>
                  </a:lnTo>
                  <a:lnTo>
                    <a:pt x="1802295" y="49099"/>
                  </a:lnTo>
                  <a:lnTo>
                    <a:pt x="1833563" y="832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4"/>
            <p:cNvSpPr/>
            <p:nvPr/>
          </p:nvSpPr>
          <p:spPr>
            <a:xfrm>
              <a:off x="2720775" y="5993180"/>
              <a:ext cx="457470" cy="418930"/>
            </a:xfrm>
            <a:custGeom>
              <a:avLst/>
              <a:gdLst/>
              <a:ahLst/>
              <a:cxnLst/>
              <a:rect l="0" t="0" r="0" b="0"/>
              <a:pathLst>
                <a:path w="457470" h="418930">
                  <a:moveTo>
                    <a:pt x="17663" y="114726"/>
                  </a:moveTo>
                  <a:lnTo>
                    <a:pt x="11342" y="108406"/>
                  </a:lnTo>
                  <a:lnTo>
                    <a:pt x="4711" y="105302"/>
                  </a:lnTo>
                  <a:lnTo>
                    <a:pt x="1091" y="104475"/>
                  </a:lnTo>
                  <a:lnTo>
                    <a:pt x="0" y="102600"/>
                  </a:lnTo>
                  <a:lnTo>
                    <a:pt x="596" y="100028"/>
                  </a:lnTo>
                  <a:lnTo>
                    <a:pt x="34667" y="51983"/>
                  </a:lnTo>
                  <a:lnTo>
                    <a:pt x="91203" y="10299"/>
                  </a:lnTo>
                  <a:lnTo>
                    <a:pt x="113847" y="2168"/>
                  </a:lnTo>
                  <a:lnTo>
                    <a:pt x="125442" y="0"/>
                  </a:lnTo>
                  <a:lnTo>
                    <a:pt x="134494" y="1200"/>
                  </a:lnTo>
                  <a:lnTo>
                    <a:pt x="141853" y="4646"/>
                  </a:lnTo>
                  <a:lnTo>
                    <a:pt x="153556" y="15531"/>
                  </a:lnTo>
                  <a:lnTo>
                    <a:pt x="163167" y="29188"/>
                  </a:lnTo>
                  <a:lnTo>
                    <a:pt x="169695" y="83355"/>
                  </a:lnTo>
                  <a:lnTo>
                    <a:pt x="165309" y="139091"/>
                  </a:lnTo>
                  <a:lnTo>
                    <a:pt x="155630" y="189121"/>
                  </a:lnTo>
                  <a:lnTo>
                    <a:pt x="144384" y="237458"/>
                  </a:lnTo>
                  <a:lnTo>
                    <a:pt x="128732" y="293016"/>
                  </a:lnTo>
                  <a:lnTo>
                    <a:pt x="118188" y="338062"/>
                  </a:lnTo>
                  <a:lnTo>
                    <a:pt x="113955" y="393635"/>
                  </a:lnTo>
                  <a:lnTo>
                    <a:pt x="114698" y="410665"/>
                  </a:lnTo>
                  <a:lnTo>
                    <a:pt x="116749" y="415206"/>
                  </a:lnTo>
                  <a:lnTo>
                    <a:pt x="119439" y="418233"/>
                  </a:lnTo>
                  <a:lnTo>
                    <a:pt x="122555" y="418929"/>
                  </a:lnTo>
                  <a:lnTo>
                    <a:pt x="125956" y="418069"/>
                  </a:lnTo>
                  <a:lnTo>
                    <a:pt x="161177" y="402303"/>
                  </a:lnTo>
                  <a:lnTo>
                    <a:pt x="220163" y="350747"/>
                  </a:lnTo>
                  <a:lnTo>
                    <a:pt x="273347" y="311866"/>
                  </a:lnTo>
                  <a:lnTo>
                    <a:pt x="322756" y="284342"/>
                  </a:lnTo>
                  <a:lnTo>
                    <a:pt x="380827" y="262932"/>
                  </a:lnTo>
                  <a:lnTo>
                    <a:pt x="427976" y="247382"/>
                  </a:lnTo>
                  <a:lnTo>
                    <a:pt x="437267" y="246445"/>
                  </a:lnTo>
                  <a:lnTo>
                    <a:pt x="445807" y="249556"/>
                  </a:lnTo>
                  <a:lnTo>
                    <a:pt x="455747" y="256012"/>
                  </a:lnTo>
                  <a:lnTo>
                    <a:pt x="457106" y="260423"/>
                  </a:lnTo>
                  <a:lnTo>
                    <a:pt x="457469" y="263451"/>
                  </a:lnTo>
                  <a:lnTo>
                    <a:pt x="454344" y="270343"/>
                  </a:lnTo>
                  <a:lnTo>
                    <a:pt x="446288" y="2933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 name="SMARTInkShape-Group4"/>
          <p:cNvGrpSpPr/>
          <p:nvPr/>
        </p:nvGrpSpPr>
        <p:grpSpPr>
          <a:xfrm>
            <a:off x="5643563" y="5015657"/>
            <a:ext cx="3619501" cy="1854250"/>
            <a:chOff x="5643563" y="5015657"/>
            <a:chExt cx="3619501" cy="1854250"/>
          </a:xfrm>
        </p:grpSpPr>
        <p:sp>
          <p:nvSpPr>
            <p:cNvPr id="8" name="SMARTInkShape-5"/>
            <p:cNvSpPr/>
            <p:nvPr/>
          </p:nvSpPr>
          <p:spPr>
            <a:xfrm>
              <a:off x="5643563" y="5015657"/>
              <a:ext cx="3619501" cy="449313"/>
            </a:xfrm>
            <a:custGeom>
              <a:avLst/>
              <a:gdLst/>
              <a:ahLst/>
              <a:cxnLst/>
              <a:rect l="0" t="0" r="0" b="0"/>
              <a:pathLst>
                <a:path w="3619501" h="449313">
                  <a:moveTo>
                    <a:pt x="0" y="365968"/>
                  </a:moveTo>
                  <a:lnTo>
                    <a:pt x="23534" y="362440"/>
                  </a:lnTo>
                  <a:lnTo>
                    <a:pt x="70032" y="356544"/>
                  </a:lnTo>
                  <a:lnTo>
                    <a:pt x="127024" y="354798"/>
                  </a:lnTo>
                  <a:lnTo>
                    <a:pt x="177425" y="350752"/>
                  </a:lnTo>
                  <a:lnTo>
                    <a:pt x="225873" y="344703"/>
                  </a:lnTo>
                  <a:lnTo>
                    <a:pt x="277269" y="342910"/>
                  </a:lnTo>
                  <a:lnTo>
                    <a:pt x="334390" y="342379"/>
                  </a:lnTo>
                  <a:lnTo>
                    <a:pt x="353895" y="342304"/>
                  </a:lnTo>
                  <a:lnTo>
                    <a:pt x="373513" y="302567"/>
                  </a:lnTo>
                  <a:lnTo>
                    <a:pt x="393207" y="236389"/>
                  </a:lnTo>
                  <a:lnTo>
                    <a:pt x="412950" y="152582"/>
                  </a:lnTo>
                  <a:lnTo>
                    <a:pt x="432727" y="96711"/>
                  </a:lnTo>
                  <a:lnTo>
                    <a:pt x="452526" y="59463"/>
                  </a:lnTo>
                  <a:lnTo>
                    <a:pt x="472340" y="34631"/>
                  </a:lnTo>
                  <a:lnTo>
                    <a:pt x="493487" y="19400"/>
                  </a:lnTo>
                  <a:lnTo>
                    <a:pt x="538150" y="6004"/>
                  </a:lnTo>
                  <a:lnTo>
                    <a:pt x="584458" y="931"/>
                  </a:lnTo>
                  <a:lnTo>
                    <a:pt x="631499" y="0"/>
                  </a:lnTo>
                  <a:lnTo>
                    <a:pt x="678864" y="3996"/>
                  </a:lnTo>
                  <a:lnTo>
                    <a:pt x="726373" y="6654"/>
                  </a:lnTo>
                  <a:lnTo>
                    <a:pt x="773947" y="9158"/>
                  </a:lnTo>
                  <a:lnTo>
                    <a:pt x="821549" y="14681"/>
                  </a:lnTo>
                  <a:lnTo>
                    <a:pt x="872692" y="18018"/>
                  </a:lnTo>
                  <a:lnTo>
                    <a:pt x="924967" y="20823"/>
                  </a:lnTo>
                  <a:lnTo>
                    <a:pt x="974659" y="26480"/>
                  </a:lnTo>
                  <a:lnTo>
                    <a:pt x="1026731" y="33403"/>
                  </a:lnTo>
                  <a:lnTo>
                    <a:pt x="1080741" y="39568"/>
                  </a:lnTo>
                  <a:lnTo>
                    <a:pt x="1135614" y="42308"/>
                  </a:lnTo>
                  <a:lnTo>
                    <a:pt x="1190869" y="43525"/>
                  </a:lnTo>
                  <a:lnTo>
                    <a:pt x="1246296" y="45389"/>
                  </a:lnTo>
                  <a:lnTo>
                    <a:pt x="1301798" y="50628"/>
                  </a:lnTo>
                  <a:lnTo>
                    <a:pt x="1357334" y="53837"/>
                  </a:lnTo>
                  <a:lnTo>
                    <a:pt x="1414207" y="55264"/>
                  </a:lnTo>
                  <a:lnTo>
                    <a:pt x="1444190" y="55644"/>
                  </a:lnTo>
                  <a:lnTo>
                    <a:pt x="1474762" y="55898"/>
                  </a:lnTo>
                  <a:lnTo>
                    <a:pt x="1533425" y="56180"/>
                  </a:lnTo>
                  <a:lnTo>
                    <a:pt x="1591689" y="57628"/>
                  </a:lnTo>
                  <a:lnTo>
                    <a:pt x="1622043" y="59867"/>
                  </a:lnTo>
                  <a:lnTo>
                    <a:pt x="1652861" y="62682"/>
                  </a:lnTo>
                  <a:lnTo>
                    <a:pt x="1711800" y="65810"/>
                  </a:lnTo>
                  <a:lnTo>
                    <a:pt x="1770185" y="67199"/>
                  </a:lnTo>
                  <a:lnTo>
                    <a:pt x="1800571" y="67570"/>
                  </a:lnTo>
                  <a:lnTo>
                    <a:pt x="1831412" y="67818"/>
                  </a:lnTo>
                  <a:lnTo>
                    <a:pt x="1862556" y="69305"/>
                  </a:lnTo>
                  <a:lnTo>
                    <a:pt x="1893901" y="71620"/>
                  </a:lnTo>
                  <a:lnTo>
                    <a:pt x="1925382" y="74486"/>
                  </a:lnTo>
                  <a:lnTo>
                    <a:pt x="1955630" y="77719"/>
                  </a:lnTo>
                  <a:lnTo>
                    <a:pt x="2013932" y="84840"/>
                  </a:lnTo>
                  <a:lnTo>
                    <a:pt x="2070713" y="88886"/>
                  </a:lnTo>
                  <a:lnTo>
                    <a:pt x="2128139" y="92009"/>
                  </a:lnTo>
                  <a:lnTo>
                    <a:pt x="2158270" y="94693"/>
                  </a:lnTo>
                  <a:lnTo>
                    <a:pt x="2188940" y="97805"/>
                  </a:lnTo>
                  <a:lnTo>
                    <a:pt x="2247713" y="104792"/>
                  </a:lnTo>
                  <a:lnTo>
                    <a:pt x="2304702" y="112306"/>
                  </a:lnTo>
                  <a:lnTo>
                    <a:pt x="2360899" y="120056"/>
                  </a:lnTo>
                  <a:lnTo>
                    <a:pt x="2416743" y="127909"/>
                  </a:lnTo>
                  <a:lnTo>
                    <a:pt x="2471108" y="135810"/>
                  </a:lnTo>
                  <a:lnTo>
                    <a:pt x="2521728" y="143732"/>
                  </a:lnTo>
                  <a:lnTo>
                    <a:pt x="2574212" y="151661"/>
                  </a:lnTo>
                  <a:lnTo>
                    <a:pt x="2627083" y="160919"/>
                  </a:lnTo>
                  <a:lnTo>
                    <a:pt x="2677040" y="173853"/>
                  </a:lnTo>
                  <a:lnTo>
                    <a:pt x="2725701" y="184892"/>
                  </a:lnTo>
                  <a:lnTo>
                    <a:pt x="2773787" y="195532"/>
                  </a:lnTo>
                  <a:lnTo>
                    <a:pt x="2821617" y="209080"/>
                  </a:lnTo>
                  <a:lnTo>
                    <a:pt x="2869333" y="223920"/>
                  </a:lnTo>
                  <a:lnTo>
                    <a:pt x="2915676" y="239335"/>
                  </a:lnTo>
                  <a:lnTo>
                    <a:pt x="2958320" y="255007"/>
                  </a:lnTo>
                  <a:lnTo>
                    <a:pt x="2999323" y="267263"/>
                  </a:lnTo>
                  <a:lnTo>
                    <a:pt x="3039595" y="278442"/>
                  </a:lnTo>
                  <a:lnTo>
                    <a:pt x="3098132" y="299612"/>
                  </a:lnTo>
                  <a:lnTo>
                    <a:pt x="3150902" y="321318"/>
                  </a:lnTo>
                  <a:lnTo>
                    <a:pt x="3206518" y="336716"/>
                  </a:lnTo>
                  <a:lnTo>
                    <a:pt x="3257099" y="350981"/>
                  </a:lnTo>
                  <a:lnTo>
                    <a:pt x="3305599" y="370053"/>
                  </a:lnTo>
                  <a:lnTo>
                    <a:pt x="3353485" y="384670"/>
                  </a:lnTo>
                  <a:lnTo>
                    <a:pt x="3399863" y="397380"/>
                  </a:lnTo>
                  <a:lnTo>
                    <a:pt x="3458816" y="413527"/>
                  </a:lnTo>
                  <a:lnTo>
                    <a:pt x="3514122" y="425479"/>
                  </a:lnTo>
                  <a:lnTo>
                    <a:pt x="3566788" y="435049"/>
                  </a:lnTo>
                  <a:lnTo>
                    <a:pt x="3598112" y="438263"/>
                  </a:lnTo>
                  <a:lnTo>
                    <a:pt x="3619500" y="449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8120063" y="5503719"/>
              <a:ext cx="592799" cy="1366188"/>
            </a:xfrm>
            <a:custGeom>
              <a:avLst/>
              <a:gdLst/>
              <a:ahLst/>
              <a:cxnLst/>
              <a:rect l="0" t="0" r="0" b="0"/>
              <a:pathLst>
                <a:path w="592799" h="1366188">
                  <a:moveTo>
                    <a:pt x="130968" y="223187"/>
                  </a:moveTo>
                  <a:lnTo>
                    <a:pt x="113231" y="223187"/>
                  </a:lnTo>
                  <a:lnTo>
                    <a:pt x="112529" y="221864"/>
                  </a:lnTo>
                  <a:lnTo>
                    <a:pt x="113384" y="219660"/>
                  </a:lnTo>
                  <a:lnTo>
                    <a:pt x="136903" y="193974"/>
                  </a:lnTo>
                  <a:lnTo>
                    <a:pt x="187753" y="152083"/>
                  </a:lnTo>
                  <a:lnTo>
                    <a:pt x="240653" y="103924"/>
                  </a:lnTo>
                  <a:lnTo>
                    <a:pt x="295412" y="69150"/>
                  </a:lnTo>
                  <a:lnTo>
                    <a:pt x="344837" y="36803"/>
                  </a:lnTo>
                  <a:lnTo>
                    <a:pt x="401001" y="14440"/>
                  </a:lnTo>
                  <a:lnTo>
                    <a:pt x="451684" y="812"/>
                  </a:lnTo>
                  <a:lnTo>
                    <a:pt x="474592" y="0"/>
                  </a:lnTo>
                  <a:lnTo>
                    <a:pt x="493593" y="4048"/>
                  </a:lnTo>
                  <a:lnTo>
                    <a:pt x="543714" y="35114"/>
                  </a:lnTo>
                  <a:lnTo>
                    <a:pt x="564001" y="51846"/>
                  </a:lnTo>
                  <a:lnTo>
                    <a:pt x="574781" y="71629"/>
                  </a:lnTo>
                  <a:lnTo>
                    <a:pt x="582270" y="129685"/>
                  </a:lnTo>
                  <a:lnTo>
                    <a:pt x="583182" y="188598"/>
                  </a:lnTo>
                  <a:lnTo>
                    <a:pt x="579812" y="238955"/>
                  </a:lnTo>
                  <a:lnTo>
                    <a:pt x="566907" y="292241"/>
                  </a:lnTo>
                  <a:lnTo>
                    <a:pt x="546326" y="345071"/>
                  </a:lnTo>
                  <a:lnTo>
                    <a:pt x="526999" y="399089"/>
                  </a:lnTo>
                  <a:lnTo>
                    <a:pt x="509367" y="448608"/>
                  </a:lnTo>
                  <a:lnTo>
                    <a:pt x="486025" y="506428"/>
                  </a:lnTo>
                  <a:lnTo>
                    <a:pt x="468675" y="556066"/>
                  </a:lnTo>
                  <a:lnTo>
                    <a:pt x="453148" y="602077"/>
                  </a:lnTo>
                  <a:lnTo>
                    <a:pt x="505421" y="583066"/>
                  </a:lnTo>
                  <a:lnTo>
                    <a:pt x="532528" y="571744"/>
                  </a:lnTo>
                  <a:lnTo>
                    <a:pt x="537581" y="570652"/>
                  </a:lnTo>
                  <a:lnTo>
                    <a:pt x="550251" y="572967"/>
                  </a:lnTo>
                  <a:lnTo>
                    <a:pt x="557334" y="575436"/>
                  </a:lnTo>
                  <a:lnTo>
                    <a:pt x="568731" y="588763"/>
                  </a:lnTo>
                  <a:lnTo>
                    <a:pt x="586827" y="635977"/>
                  </a:lnTo>
                  <a:lnTo>
                    <a:pt x="592798" y="674461"/>
                  </a:lnTo>
                  <a:lnTo>
                    <a:pt x="581926" y="723640"/>
                  </a:lnTo>
                  <a:lnTo>
                    <a:pt x="561948" y="773783"/>
                  </a:lnTo>
                  <a:lnTo>
                    <a:pt x="539271" y="822155"/>
                  </a:lnTo>
                  <a:lnTo>
                    <a:pt x="509474" y="870000"/>
                  </a:lnTo>
                  <a:lnTo>
                    <a:pt x="475511" y="924011"/>
                  </a:lnTo>
                  <a:lnTo>
                    <a:pt x="433991" y="975587"/>
                  </a:lnTo>
                  <a:lnTo>
                    <a:pt x="388175" y="1030702"/>
                  </a:lnTo>
                  <a:lnTo>
                    <a:pt x="341086" y="1088926"/>
                  </a:lnTo>
                  <a:lnTo>
                    <a:pt x="287300" y="1148069"/>
                  </a:lnTo>
                  <a:lnTo>
                    <a:pt x="235791" y="1201165"/>
                  </a:lnTo>
                  <a:lnTo>
                    <a:pt x="180695" y="1250411"/>
                  </a:lnTo>
                  <a:lnTo>
                    <a:pt x="128799" y="1292196"/>
                  </a:lnTo>
                  <a:lnTo>
                    <a:pt x="79908" y="1323391"/>
                  </a:lnTo>
                  <a:lnTo>
                    <a:pt x="28131" y="1354989"/>
                  </a:lnTo>
                  <a:lnTo>
                    <a:pt x="0" y="13661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001692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67" y="237067"/>
            <a:ext cx="11446933" cy="6434666"/>
          </a:xfrm>
        </p:spPr>
        <p:txBody>
          <a:bodyPr>
            <a:normAutofit/>
          </a:bodyPr>
          <a:lstStyle/>
          <a:p>
            <a:pPr marL="0" indent="0" fontAlgn="base">
              <a:buNone/>
            </a:pPr>
            <a:r>
              <a:rPr lang="en-US" sz="2000" dirty="0" smtClean="0"/>
              <a:t>III. Anecdote </a:t>
            </a:r>
            <a:r>
              <a:rPr lang="en-US" sz="2000" dirty="0"/>
              <a:t>1: </a:t>
            </a:r>
          </a:p>
          <a:p>
            <a:pPr marL="457200" lvl="1" indent="0" fontAlgn="base">
              <a:buNone/>
            </a:pPr>
            <a:r>
              <a:rPr lang="en-US" sz="1800" dirty="0" smtClean="0"/>
              <a:t>1. Historical </a:t>
            </a:r>
            <a:r>
              <a:rPr lang="en-US" sz="1800" dirty="0"/>
              <a:t>example of your concept</a:t>
            </a:r>
          </a:p>
          <a:p>
            <a:pPr marL="914400" lvl="2" indent="0" fontAlgn="base">
              <a:buNone/>
            </a:pPr>
            <a:r>
              <a:rPr lang="en-US" sz="1600" dirty="0" smtClean="0"/>
              <a:t>a. Example</a:t>
            </a:r>
            <a:r>
              <a:rPr lang="en-US" sz="1600" dirty="0"/>
              <a:t>: Our country strives to be the best and instills that concept in our military who has considerably kept the United States (and others) safe and worked to achieve a better society - WWI and WWII. </a:t>
            </a:r>
          </a:p>
          <a:p>
            <a:pPr marL="1371600" lvl="3" indent="0" fontAlgn="base">
              <a:buNone/>
            </a:pPr>
            <a:r>
              <a:rPr lang="en-US" sz="1400" dirty="0" err="1" smtClean="0"/>
              <a:t>i</a:t>
            </a:r>
            <a:r>
              <a:rPr lang="en-US" sz="1400" dirty="0" smtClean="0"/>
              <a:t>. Source </a:t>
            </a:r>
            <a:r>
              <a:rPr lang="en-US" sz="1400" dirty="0"/>
              <a:t>Required - must use either a direct quote or paraphrased information with in-text </a:t>
            </a:r>
            <a:r>
              <a:rPr lang="en-US" sz="1400" dirty="0" smtClean="0"/>
              <a:t>citation</a:t>
            </a:r>
          </a:p>
          <a:p>
            <a:pPr marL="0" indent="0" fontAlgn="base">
              <a:buNone/>
            </a:pPr>
            <a:r>
              <a:rPr lang="en-US" sz="2000" dirty="0" smtClean="0"/>
              <a:t>IV. . Anecdote 2:</a:t>
            </a:r>
          </a:p>
          <a:p>
            <a:pPr marL="457200" lvl="1" indent="0" fontAlgn="base">
              <a:buNone/>
            </a:pPr>
            <a:r>
              <a:rPr lang="en-US" sz="1800" dirty="0" smtClean="0"/>
              <a:t>1. Contemporary </a:t>
            </a:r>
            <a:r>
              <a:rPr lang="en-US" sz="1800" dirty="0"/>
              <a:t>(Current) example of your concept</a:t>
            </a:r>
          </a:p>
          <a:p>
            <a:pPr marL="914400" lvl="2" indent="0" fontAlgn="base">
              <a:buNone/>
            </a:pPr>
            <a:r>
              <a:rPr lang="en-US" sz="1600" dirty="0" smtClean="0"/>
              <a:t>a. Example</a:t>
            </a:r>
            <a:r>
              <a:rPr lang="en-US" sz="1600" dirty="0"/>
              <a:t>: Discuss the growing acceptance that has gone on. Consider movies/shows that are filmed not for profit, but to send a message to “be better” (13 Reasons Why- book/Netflix series)  AND/OR</a:t>
            </a:r>
          </a:p>
          <a:p>
            <a:pPr marL="914400" lvl="2" indent="0" fontAlgn="base">
              <a:buNone/>
            </a:pPr>
            <a:r>
              <a:rPr lang="en-US" sz="1600" dirty="0" smtClean="0"/>
              <a:t>b. Think </a:t>
            </a:r>
            <a:r>
              <a:rPr lang="en-US" sz="1600" dirty="0"/>
              <a:t>about volunteer organizations that people participate in to strengthen values through improving society: Habitat for Humanity</a:t>
            </a:r>
          </a:p>
          <a:p>
            <a:pPr marL="1371600" lvl="3" indent="0" fontAlgn="base">
              <a:buNone/>
            </a:pPr>
            <a:r>
              <a:rPr lang="en-US" sz="1400" dirty="0" err="1" smtClean="0"/>
              <a:t>i</a:t>
            </a:r>
            <a:r>
              <a:rPr lang="en-US" sz="1400" dirty="0" smtClean="0"/>
              <a:t>. Source </a:t>
            </a:r>
            <a:r>
              <a:rPr lang="en-US" sz="1400" dirty="0"/>
              <a:t>Required - must use either a direct quote or paraphrased information with in-text citation</a:t>
            </a:r>
          </a:p>
          <a:p>
            <a:pPr marL="0" indent="0" fontAlgn="base">
              <a:buNone/>
            </a:pPr>
            <a:r>
              <a:rPr lang="en-US" sz="2000" dirty="0" smtClean="0"/>
              <a:t>V. . Anecdote </a:t>
            </a:r>
            <a:r>
              <a:rPr lang="en-US" sz="2000" dirty="0"/>
              <a:t>3</a:t>
            </a:r>
          </a:p>
          <a:p>
            <a:pPr marL="457200" lvl="1" indent="0" fontAlgn="base">
              <a:buNone/>
            </a:pPr>
            <a:r>
              <a:rPr lang="en-US" sz="1800" dirty="0" smtClean="0"/>
              <a:t>1.  </a:t>
            </a:r>
            <a:r>
              <a:rPr lang="en-US" sz="1800" dirty="0"/>
              <a:t>Personal example of your concept</a:t>
            </a:r>
          </a:p>
          <a:p>
            <a:pPr marL="914400" lvl="2" indent="0" fontAlgn="base">
              <a:buNone/>
            </a:pPr>
            <a:r>
              <a:rPr lang="en-US" sz="1600" dirty="0" smtClean="0"/>
              <a:t>a. My </a:t>
            </a:r>
            <a:r>
              <a:rPr lang="en-US" sz="1600" dirty="0"/>
              <a:t>drive to be a better human being- a better wife, a better mother, a better daughter, a better friend, a better teacher-</a:t>
            </a:r>
          </a:p>
          <a:p>
            <a:pPr marL="914400" lvl="2" indent="0" fontAlgn="base">
              <a:buNone/>
            </a:pPr>
            <a:r>
              <a:rPr lang="en-US" sz="1600" dirty="0" smtClean="0"/>
              <a:t>b. My </a:t>
            </a:r>
            <a:r>
              <a:rPr lang="en-US" sz="1600" dirty="0"/>
              <a:t>desire to leave my world and my family in a better state than which I found it. </a:t>
            </a:r>
          </a:p>
          <a:p>
            <a:endParaRPr lang="en-US" dirty="0"/>
          </a:p>
        </p:txBody>
      </p:sp>
    </p:spTree>
    <p:extLst>
      <p:ext uri="{BB962C8B-B14F-4D97-AF65-F5344CB8AC3E}">
        <p14:creationId xmlns:p14="http://schemas.microsoft.com/office/powerpoint/2010/main" val="1554819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06401"/>
            <a:ext cx="10718799" cy="5634962"/>
          </a:xfrm>
        </p:spPr>
        <p:txBody>
          <a:bodyPr/>
          <a:lstStyle/>
          <a:p>
            <a:pPr marL="0" indent="0" fontAlgn="base">
              <a:buNone/>
            </a:pPr>
            <a:r>
              <a:rPr lang="en-US" sz="2800" dirty="0" smtClean="0"/>
              <a:t>VI. Conclusion</a:t>
            </a:r>
            <a:r>
              <a:rPr lang="en-US" sz="2800" dirty="0"/>
              <a:t>: </a:t>
            </a:r>
          </a:p>
          <a:p>
            <a:pPr marL="457200" lvl="1" indent="0" fontAlgn="base">
              <a:buNone/>
            </a:pPr>
            <a:r>
              <a:rPr lang="en-US" sz="2400" dirty="0" smtClean="0"/>
              <a:t>1. Return </a:t>
            </a:r>
            <a:r>
              <a:rPr lang="en-US" sz="2400" dirty="0"/>
              <a:t>to your concept’s presentation in </a:t>
            </a:r>
            <a:r>
              <a:rPr lang="en-US" sz="2400" i="1" dirty="0"/>
              <a:t>Romeo and Juliet</a:t>
            </a:r>
            <a:r>
              <a:rPr lang="en-US" sz="2400" dirty="0"/>
              <a:t> - What did Shakespeare have to say about this definition?</a:t>
            </a:r>
          </a:p>
          <a:p>
            <a:pPr marL="457200" lvl="1" indent="0" fontAlgn="base">
              <a:buNone/>
            </a:pPr>
            <a:r>
              <a:rPr lang="en-US" sz="2400" dirty="0" smtClean="0"/>
              <a:t>2. your </a:t>
            </a:r>
            <a:r>
              <a:rPr lang="en-US" sz="2400" dirty="0"/>
              <a:t>personal definition, and how these connect with the word’s denotation. </a:t>
            </a:r>
          </a:p>
          <a:p>
            <a:pPr marL="457200" lvl="1" indent="0" fontAlgn="base">
              <a:buNone/>
            </a:pPr>
            <a:r>
              <a:rPr lang="en-US" sz="2400" dirty="0" smtClean="0"/>
              <a:t>3. How </a:t>
            </a:r>
            <a:r>
              <a:rPr lang="en-US" sz="2400" dirty="0"/>
              <a:t>do the examples you have provided develop the word’s meaning or present it in a different light? </a:t>
            </a:r>
          </a:p>
          <a:p>
            <a:pPr marL="457200" lvl="1" indent="0" fontAlgn="base">
              <a:buNone/>
            </a:pPr>
            <a:r>
              <a:rPr lang="en-US" sz="2400" dirty="0" smtClean="0"/>
              <a:t>4. How </a:t>
            </a:r>
            <a:r>
              <a:rPr lang="en-US" sz="2400" dirty="0"/>
              <a:t>could your definition alter people’s views on important issues?</a:t>
            </a:r>
          </a:p>
          <a:p>
            <a:endParaRPr lang="en-US" dirty="0"/>
          </a:p>
        </p:txBody>
      </p:sp>
    </p:spTree>
    <p:extLst>
      <p:ext uri="{BB962C8B-B14F-4D97-AF65-F5344CB8AC3E}">
        <p14:creationId xmlns:p14="http://schemas.microsoft.com/office/powerpoint/2010/main" val="2455821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1189"/>
            <a:ext cx="8596668" cy="530268"/>
          </a:xfrm>
        </p:spPr>
        <p:txBody>
          <a:bodyPr>
            <a:normAutofit fontScale="90000"/>
          </a:bodyPr>
          <a:lstStyle/>
          <a:p>
            <a:r>
              <a:rPr lang="en-US" dirty="0" smtClean="0"/>
              <a:t>Definition Essay- Google Docs</a:t>
            </a:r>
            <a:endParaRPr lang="en-US" dirty="0"/>
          </a:p>
        </p:txBody>
      </p:sp>
      <p:sp>
        <p:nvSpPr>
          <p:cNvPr id="3" name="Content Placeholder 2"/>
          <p:cNvSpPr>
            <a:spLocks noGrp="1"/>
          </p:cNvSpPr>
          <p:nvPr>
            <p:ph idx="1"/>
          </p:nvPr>
        </p:nvSpPr>
        <p:spPr>
          <a:xfrm>
            <a:off x="288099" y="839245"/>
            <a:ext cx="8985903" cy="5202118"/>
          </a:xfrm>
        </p:spPr>
        <p:txBody>
          <a:bodyPr/>
          <a:lstStyle/>
          <a:p>
            <a:pPr marL="0" indent="0">
              <a:buNone/>
            </a:pPr>
            <a:r>
              <a:rPr lang="en-US" dirty="0" smtClean="0"/>
              <a:t>1. Go to lhsphelps.weebly.com</a:t>
            </a:r>
          </a:p>
          <a:p>
            <a:pPr marL="0" indent="0">
              <a:buNone/>
            </a:pPr>
            <a:r>
              <a:rPr lang="en-US" dirty="0" smtClean="0"/>
              <a:t>2. Click on English 9</a:t>
            </a:r>
          </a:p>
          <a:p>
            <a:pPr marL="0" indent="0">
              <a:buNone/>
            </a:pPr>
            <a:r>
              <a:rPr lang="en-US" dirty="0" smtClean="0"/>
              <a:t>3. Assignments</a:t>
            </a:r>
          </a:p>
          <a:p>
            <a:pPr marL="0" indent="0">
              <a:buNone/>
            </a:pPr>
            <a:r>
              <a:rPr lang="en-US" dirty="0" smtClean="0"/>
              <a:t>4. English 9 Assignments</a:t>
            </a:r>
          </a:p>
          <a:p>
            <a:pPr marL="0" indent="0">
              <a:buNone/>
            </a:pPr>
            <a:r>
              <a:rPr lang="en-US" dirty="0" smtClean="0"/>
              <a:t>5. Romeo and Juliet folder</a:t>
            </a:r>
          </a:p>
          <a:p>
            <a:pPr marL="0" indent="0">
              <a:buNone/>
            </a:pPr>
            <a:r>
              <a:rPr lang="en-US" dirty="0" smtClean="0"/>
              <a:t>6. D.E. Prep. Sheet</a:t>
            </a:r>
          </a:p>
          <a:p>
            <a:pPr marL="0" indent="0">
              <a:buNone/>
            </a:pPr>
            <a:r>
              <a:rPr lang="en-US" dirty="0" smtClean="0"/>
              <a:t>7. MAKE A COPY OF THE PREP SHEET FOR YOUR GOOGLE DRIVE!</a:t>
            </a:r>
          </a:p>
          <a:p>
            <a:pPr marL="0" indent="0">
              <a:buNone/>
            </a:pPr>
            <a:endParaRPr lang="en-US" dirty="0"/>
          </a:p>
          <a:p>
            <a:pPr marL="0" indent="0">
              <a:buNone/>
            </a:pPr>
            <a:r>
              <a:rPr lang="en-US" dirty="0" smtClean="0">
                <a:solidFill>
                  <a:srgbClr val="0070C0"/>
                </a:solidFill>
              </a:rPr>
              <a:t>For today: 4/25</a:t>
            </a:r>
          </a:p>
          <a:p>
            <a:pPr>
              <a:buFont typeface="Wingdings" panose="05000000000000000000" pitchFamily="2" charset="2"/>
              <a:buChar char="q"/>
            </a:pPr>
            <a:r>
              <a:rPr lang="en-US" dirty="0" smtClean="0"/>
              <a:t>You will need to have Steps 1-3 completed by the end of class. </a:t>
            </a:r>
          </a:p>
          <a:p>
            <a:pPr>
              <a:buFont typeface="Wingdings" panose="05000000000000000000" pitchFamily="2" charset="2"/>
              <a:buChar char="q"/>
            </a:pPr>
            <a:r>
              <a:rPr lang="en-US" dirty="0" smtClean="0"/>
              <a:t>The outline does not need to be in complete sentences.</a:t>
            </a:r>
          </a:p>
          <a:p>
            <a:pPr marL="0" indent="0">
              <a:buNone/>
            </a:pPr>
            <a:endParaRPr lang="en-US" dirty="0"/>
          </a:p>
        </p:txBody>
      </p:sp>
    </p:spTree>
    <p:extLst>
      <p:ext uri="{BB962C8B-B14F-4D97-AF65-F5344CB8AC3E}">
        <p14:creationId xmlns:p14="http://schemas.microsoft.com/office/powerpoint/2010/main" val="4045693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7" y="135467"/>
            <a:ext cx="8596668" cy="795867"/>
          </a:xfrm>
        </p:spPr>
        <p:txBody>
          <a:bodyPr/>
          <a:lstStyle/>
          <a:p>
            <a:r>
              <a:rPr lang="en-US" dirty="0" smtClean="0"/>
              <a:t>Agenda: </a:t>
            </a:r>
            <a:r>
              <a:rPr lang="en-US" dirty="0" smtClean="0"/>
              <a:t>Thursday April 27, 2017</a:t>
            </a:r>
            <a:endParaRPr lang="en-US" dirty="0"/>
          </a:p>
        </p:txBody>
      </p:sp>
      <p:sp>
        <p:nvSpPr>
          <p:cNvPr id="3" name="Content Placeholder 2"/>
          <p:cNvSpPr>
            <a:spLocks noGrp="1"/>
          </p:cNvSpPr>
          <p:nvPr>
            <p:ph idx="1"/>
          </p:nvPr>
        </p:nvSpPr>
        <p:spPr>
          <a:xfrm>
            <a:off x="186267" y="1117600"/>
            <a:ext cx="10651065" cy="5350933"/>
          </a:xfrm>
        </p:spPr>
        <p:txBody>
          <a:bodyPr/>
          <a:lstStyle/>
          <a:p>
            <a:pPr>
              <a:buFont typeface="Wingdings" panose="05000000000000000000" pitchFamily="2" charset="2"/>
              <a:buChar char="q"/>
            </a:pPr>
            <a:r>
              <a:rPr lang="en-US" sz="2800" dirty="0" smtClean="0"/>
              <a:t>Outline</a:t>
            </a:r>
          </a:p>
          <a:p>
            <a:pPr>
              <a:buFont typeface="Wingdings" panose="05000000000000000000" pitchFamily="2" charset="2"/>
              <a:buChar char="q"/>
            </a:pPr>
            <a:r>
              <a:rPr lang="en-US" sz="2800" dirty="0" smtClean="0"/>
              <a:t>Draft essay</a:t>
            </a:r>
          </a:p>
          <a:p>
            <a:pPr>
              <a:buFont typeface="Wingdings" panose="05000000000000000000" pitchFamily="2" charset="2"/>
              <a:buChar char="q"/>
            </a:pPr>
            <a:r>
              <a:rPr lang="en-US" sz="2800" dirty="0" smtClean="0">
                <a:solidFill>
                  <a:srgbClr val="00B0F0"/>
                </a:solidFill>
              </a:rPr>
              <a:t>Editing – See website under assignments to complete edit. </a:t>
            </a:r>
          </a:p>
          <a:p>
            <a:pPr>
              <a:buFont typeface="Wingdings" panose="05000000000000000000" pitchFamily="2" charset="2"/>
              <a:buChar char="q"/>
            </a:pPr>
            <a:r>
              <a:rPr lang="en-US" sz="2800" dirty="0" smtClean="0"/>
              <a:t>If you get an </a:t>
            </a:r>
            <a:r>
              <a:rPr lang="en-US" sz="2800" dirty="0" smtClean="0">
                <a:solidFill>
                  <a:srgbClr val="B01283"/>
                </a:solidFill>
              </a:rPr>
              <a:t>85% or higher </a:t>
            </a:r>
            <a:r>
              <a:rPr lang="en-US" sz="2800" dirty="0" smtClean="0"/>
              <a:t>on your essay, you do </a:t>
            </a:r>
            <a:r>
              <a:rPr lang="en-US" sz="2800" dirty="0" smtClean="0">
                <a:solidFill>
                  <a:srgbClr val="B01283"/>
                </a:solidFill>
              </a:rPr>
              <a:t>NOT </a:t>
            </a:r>
            <a:r>
              <a:rPr lang="en-US" sz="2800" dirty="0" smtClean="0"/>
              <a:t>have to take the test on </a:t>
            </a:r>
            <a:r>
              <a:rPr lang="en-US" sz="2800" i="1" dirty="0" smtClean="0"/>
              <a:t>Romeo and Juliet!</a:t>
            </a:r>
            <a:r>
              <a:rPr lang="en-US" sz="2800" dirty="0" smtClean="0"/>
              <a:t> </a:t>
            </a:r>
            <a:r>
              <a:rPr lang="en-US" sz="2800" dirty="0" smtClean="0">
                <a:sym typeface="Wingdings" panose="05000000000000000000" pitchFamily="2" charset="2"/>
              </a:rPr>
              <a:t> </a:t>
            </a:r>
            <a:endParaRPr lang="en-US" sz="2800" dirty="0" smtClean="0"/>
          </a:p>
          <a:p>
            <a:endParaRPr lang="en-US" sz="2400" dirty="0" smtClean="0"/>
          </a:p>
          <a:p>
            <a:pPr marL="0" indent="0">
              <a:buNone/>
            </a:pPr>
            <a:endParaRPr lang="en-US" sz="2400" dirty="0"/>
          </a:p>
          <a:p>
            <a:r>
              <a:rPr lang="en-US" sz="3200" b="1" dirty="0" smtClean="0">
                <a:solidFill>
                  <a:srgbClr val="FF0000"/>
                </a:solidFill>
              </a:rPr>
              <a:t>Definition Essay due MONDAY </a:t>
            </a:r>
            <a:r>
              <a:rPr lang="en-US" sz="3200" b="1" dirty="0" smtClean="0">
                <a:solidFill>
                  <a:srgbClr val="FF0000"/>
                </a:solidFill>
              </a:rPr>
              <a:t>5/1</a:t>
            </a:r>
          </a:p>
          <a:p>
            <a:pPr marL="0" indent="0">
              <a:buNone/>
            </a:pPr>
            <a:endParaRPr lang="en-US" sz="3200" b="1" dirty="0" smtClean="0">
              <a:solidFill>
                <a:srgbClr val="FF0000"/>
              </a:solidFill>
            </a:endParaRPr>
          </a:p>
          <a:p>
            <a:endParaRPr lang="en-US" dirty="0"/>
          </a:p>
        </p:txBody>
      </p:sp>
    </p:spTree>
    <p:extLst>
      <p:ext uri="{BB962C8B-B14F-4D97-AF65-F5344CB8AC3E}">
        <p14:creationId xmlns:p14="http://schemas.microsoft.com/office/powerpoint/2010/main" val="1704350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4" y="152400"/>
            <a:ext cx="8596668" cy="524933"/>
          </a:xfrm>
        </p:spPr>
        <p:txBody>
          <a:bodyPr>
            <a:normAutofit fontScale="90000"/>
          </a:bodyPr>
          <a:lstStyle/>
          <a:p>
            <a:r>
              <a:rPr lang="en-US" dirty="0" smtClean="0"/>
              <a:t>Definition Essay</a:t>
            </a:r>
            <a:endParaRPr lang="en-US" dirty="0"/>
          </a:p>
        </p:txBody>
      </p:sp>
      <p:sp>
        <p:nvSpPr>
          <p:cNvPr id="3" name="Content Placeholder 2"/>
          <p:cNvSpPr>
            <a:spLocks noGrp="1"/>
          </p:cNvSpPr>
          <p:nvPr>
            <p:ph idx="1"/>
          </p:nvPr>
        </p:nvSpPr>
        <p:spPr>
          <a:xfrm>
            <a:off x="169333" y="897467"/>
            <a:ext cx="10888133" cy="5706533"/>
          </a:xfrm>
        </p:spPr>
        <p:txBody>
          <a:bodyPr>
            <a:normAutofit fontScale="92500" lnSpcReduction="10000"/>
          </a:bodyPr>
          <a:lstStyle/>
          <a:p>
            <a:pPr marL="0" indent="0">
              <a:buNone/>
            </a:pPr>
            <a:r>
              <a:rPr lang="en-US" sz="2600" dirty="0" smtClean="0"/>
              <a:t>1.Review/ add to your outline</a:t>
            </a:r>
          </a:p>
          <a:p>
            <a:pPr marL="0" indent="0">
              <a:buNone/>
            </a:pPr>
            <a:r>
              <a:rPr lang="en-US" sz="2600" dirty="0" smtClean="0"/>
              <a:t>2. Write your rough draft. Let me know if you need help.</a:t>
            </a:r>
          </a:p>
          <a:p>
            <a:pPr marL="0" indent="0">
              <a:buNone/>
            </a:pPr>
            <a:r>
              <a:rPr lang="en-US" sz="2600" dirty="0" smtClean="0"/>
              <a:t>3. WORK ON THE EDITING worksheet in </a:t>
            </a:r>
            <a:r>
              <a:rPr lang="en-US" sz="2600" dirty="0" err="1" smtClean="0"/>
              <a:t>GoogleDocs</a:t>
            </a:r>
            <a:r>
              <a:rPr lang="en-US" sz="2600" dirty="0" smtClean="0"/>
              <a:t>! </a:t>
            </a:r>
          </a:p>
          <a:p>
            <a:pPr>
              <a:buFont typeface="Wingdings" panose="05000000000000000000" pitchFamily="2" charset="2"/>
              <a:buChar char="q"/>
            </a:pPr>
            <a:r>
              <a:rPr lang="en-US" sz="2600" dirty="0" smtClean="0"/>
              <a:t>Use your time wisely. Your essay is due MONDAY!</a:t>
            </a:r>
          </a:p>
          <a:p>
            <a:pPr lvl="1">
              <a:buFont typeface="Wingdings" panose="05000000000000000000" pitchFamily="2" charset="2"/>
              <a:buChar char="q"/>
            </a:pPr>
            <a:r>
              <a:rPr lang="en-US" sz="2200" dirty="0" smtClean="0"/>
              <a:t>You will not have time on Monday to work on your essay. </a:t>
            </a:r>
            <a:endParaRPr lang="en-US" sz="2200" dirty="0"/>
          </a:p>
          <a:p>
            <a:endParaRPr lang="en-US" dirty="0" smtClean="0"/>
          </a:p>
          <a:p>
            <a:endParaRPr lang="en-US" dirty="0"/>
          </a:p>
          <a:p>
            <a:pPr>
              <a:buFont typeface="Wingdings" panose="05000000000000000000" pitchFamily="2" charset="2"/>
              <a:buChar char="q"/>
            </a:pPr>
            <a:r>
              <a:rPr lang="en-US" sz="2800" dirty="0" smtClean="0"/>
              <a:t>Things to remember: </a:t>
            </a:r>
          </a:p>
          <a:p>
            <a:pPr lvl="1">
              <a:buFont typeface="Wingdings" panose="05000000000000000000" pitchFamily="2" charset="2"/>
              <a:buChar char="q"/>
            </a:pPr>
            <a:r>
              <a:rPr lang="en-US" sz="2600" dirty="0" smtClean="0"/>
              <a:t>You need an </a:t>
            </a:r>
            <a:r>
              <a:rPr lang="en-US" sz="2600" dirty="0" smtClean="0">
                <a:solidFill>
                  <a:srgbClr val="0070C0"/>
                </a:solidFill>
              </a:rPr>
              <a:t>event/ person from history </a:t>
            </a:r>
            <a:r>
              <a:rPr lang="en-US" sz="2600" dirty="0" smtClean="0"/>
              <a:t>that represents your definition</a:t>
            </a:r>
          </a:p>
          <a:p>
            <a:pPr lvl="1">
              <a:buFont typeface="Wingdings" panose="05000000000000000000" pitchFamily="2" charset="2"/>
              <a:buChar char="q"/>
            </a:pPr>
            <a:r>
              <a:rPr lang="en-US" sz="2600" dirty="0" smtClean="0"/>
              <a:t>You need </a:t>
            </a:r>
            <a:r>
              <a:rPr lang="en-US" sz="2600" dirty="0" smtClean="0">
                <a:solidFill>
                  <a:srgbClr val="0070C0"/>
                </a:solidFill>
              </a:rPr>
              <a:t>something current </a:t>
            </a:r>
            <a:r>
              <a:rPr lang="en-US" sz="2600" dirty="0" smtClean="0"/>
              <a:t>to represent your definition</a:t>
            </a:r>
          </a:p>
          <a:p>
            <a:pPr lvl="1">
              <a:buFont typeface="Wingdings" panose="05000000000000000000" pitchFamily="2" charset="2"/>
              <a:buChar char="q"/>
            </a:pPr>
            <a:r>
              <a:rPr lang="en-US" sz="2600" dirty="0" smtClean="0"/>
              <a:t>You need a </a:t>
            </a:r>
            <a:r>
              <a:rPr lang="en-US" sz="2600" dirty="0" smtClean="0">
                <a:solidFill>
                  <a:srgbClr val="0070C0"/>
                </a:solidFill>
              </a:rPr>
              <a:t>personal experience </a:t>
            </a:r>
            <a:r>
              <a:rPr lang="en-US" sz="2600" dirty="0" smtClean="0"/>
              <a:t>to represent your definition. What made you decide this is your definition? </a:t>
            </a:r>
          </a:p>
          <a:p>
            <a:pPr lvl="1">
              <a:buFont typeface="Wingdings" panose="05000000000000000000" pitchFamily="2" charset="2"/>
              <a:buChar char="q"/>
            </a:pPr>
            <a:r>
              <a:rPr lang="en-US" sz="2600" dirty="0" smtClean="0">
                <a:solidFill>
                  <a:srgbClr val="7030A0"/>
                </a:solidFill>
              </a:rPr>
              <a:t>Intro and conclusion </a:t>
            </a:r>
            <a:r>
              <a:rPr lang="en-US" sz="2600" dirty="0" smtClean="0"/>
              <a:t>need to reference </a:t>
            </a:r>
            <a:r>
              <a:rPr lang="en-US" sz="2600" i="1" dirty="0" smtClean="0"/>
              <a:t>Romeo and Juliet</a:t>
            </a:r>
            <a:r>
              <a:rPr lang="en-US" sz="2600" dirty="0" smtClean="0"/>
              <a:t>. </a:t>
            </a:r>
            <a:endParaRPr lang="en-US" sz="2600" dirty="0"/>
          </a:p>
        </p:txBody>
      </p:sp>
    </p:spTree>
    <p:extLst>
      <p:ext uri="{BB962C8B-B14F-4D97-AF65-F5344CB8AC3E}">
        <p14:creationId xmlns:p14="http://schemas.microsoft.com/office/powerpoint/2010/main" val="2589170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533" y="179921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Rectangle 3"/>
          <p:cNvSpPr/>
          <p:nvPr/>
        </p:nvSpPr>
        <p:spPr>
          <a:xfrm>
            <a:off x="118533" y="267975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Rectangle 4"/>
          <p:cNvSpPr/>
          <p:nvPr/>
        </p:nvSpPr>
        <p:spPr>
          <a:xfrm>
            <a:off x="118533"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6" name="Rectangle 5"/>
          <p:cNvSpPr/>
          <p:nvPr/>
        </p:nvSpPr>
        <p:spPr>
          <a:xfrm>
            <a:off x="2463803" y="179921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Rectangle 6"/>
          <p:cNvSpPr/>
          <p:nvPr/>
        </p:nvSpPr>
        <p:spPr>
          <a:xfrm>
            <a:off x="4751074" y="173806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white"/>
                </a:solidFill>
                <a:effectLst/>
                <a:uLnTx/>
                <a:uFillTx/>
                <a:latin typeface="Trebuchet MS" panose="020B0603020202020204"/>
                <a:ea typeface="+mn-ea"/>
                <a:cs typeface="+mn-cs"/>
              </a:rPr>
              <a:t>RR</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8" name="Rectangle 7"/>
          <p:cNvSpPr/>
          <p:nvPr/>
        </p:nvSpPr>
        <p:spPr>
          <a:xfrm>
            <a:off x="2468035" y="267546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9" name="Rectangle 8"/>
          <p:cNvSpPr/>
          <p:nvPr/>
        </p:nvSpPr>
        <p:spPr>
          <a:xfrm>
            <a:off x="2468035"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Rectangle 9"/>
          <p:cNvSpPr/>
          <p:nvPr/>
        </p:nvSpPr>
        <p:spPr>
          <a:xfrm>
            <a:off x="4766732" y="264159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4766734"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2" name="Rectangle 11"/>
          <p:cNvSpPr/>
          <p:nvPr/>
        </p:nvSpPr>
        <p:spPr>
          <a:xfrm>
            <a:off x="7044269" y="89429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Rectangle 12"/>
          <p:cNvSpPr/>
          <p:nvPr/>
        </p:nvSpPr>
        <p:spPr>
          <a:xfrm>
            <a:off x="7065429" y="264113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Rectangle 13"/>
          <p:cNvSpPr/>
          <p:nvPr/>
        </p:nvSpPr>
        <p:spPr>
          <a:xfrm>
            <a:off x="7103536" y="35507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7" name="Rectangle 16"/>
          <p:cNvSpPr/>
          <p:nvPr/>
        </p:nvSpPr>
        <p:spPr>
          <a:xfrm>
            <a:off x="7065429" y="176771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TextBox 17"/>
          <p:cNvSpPr txBox="1"/>
          <p:nvPr/>
        </p:nvSpPr>
        <p:spPr>
          <a:xfrm>
            <a:off x="237067" y="3687800"/>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Tyler    Skylar</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9" name="TextBox 18"/>
          <p:cNvSpPr txBox="1"/>
          <p:nvPr/>
        </p:nvSpPr>
        <p:spPr>
          <a:xfrm>
            <a:off x="118533" y="277866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Rachel</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0" name="TextBox 19"/>
          <p:cNvSpPr txBox="1"/>
          <p:nvPr/>
        </p:nvSpPr>
        <p:spPr>
          <a:xfrm>
            <a:off x="7162803" y="3627285"/>
            <a:ext cx="20658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solidFill>
                  <a:prstClr val="black"/>
                </a:solidFill>
                <a:latin typeface="Trebuchet MS" panose="020B0603020202020204"/>
              </a:rPr>
              <a:t>Gabe</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Abby</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1" name="TextBox 20"/>
          <p:cNvSpPr txBox="1"/>
          <p:nvPr/>
        </p:nvSpPr>
        <p:spPr>
          <a:xfrm>
            <a:off x="7126616" y="2739520"/>
            <a:ext cx="2286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Maya R.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2" name="TextBox 21"/>
          <p:cNvSpPr txBox="1"/>
          <p:nvPr/>
        </p:nvSpPr>
        <p:spPr>
          <a:xfrm>
            <a:off x="4885268" y="3616872"/>
            <a:ext cx="2048934"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Andrick</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Maya K</a:t>
            </a:r>
            <a:r>
              <a:rPr lang="en-US" dirty="0" smtClean="0">
                <a:solidFill>
                  <a:prstClr val="black"/>
                </a:solidFill>
                <a:latin typeface="Trebuchet MS" panose="020B0603020202020204"/>
              </a:rPr>
              <a:t>.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4" name="TextBox 23"/>
          <p:cNvSpPr txBox="1"/>
          <p:nvPr/>
        </p:nvSpPr>
        <p:spPr>
          <a:xfrm>
            <a:off x="7162803" y="178142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Dre   Gisselle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5" name="TextBox 24"/>
          <p:cNvSpPr txBox="1"/>
          <p:nvPr/>
        </p:nvSpPr>
        <p:spPr>
          <a:xfrm>
            <a:off x="2531533" y="3687800"/>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Fabian    Cielo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6" name="TextBox 25"/>
          <p:cNvSpPr txBox="1"/>
          <p:nvPr/>
        </p:nvSpPr>
        <p:spPr>
          <a:xfrm>
            <a:off x="4781552" y="2700481"/>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Deon     Gracie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7" name="TextBox 26"/>
          <p:cNvSpPr txBox="1"/>
          <p:nvPr/>
        </p:nvSpPr>
        <p:spPr>
          <a:xfrm>
            <a:off x="-787400" y="1936281"/>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Seriah</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8" name="TextBox 27"/>
          <p:cNvSpPr txBox="1"/>
          <p:nvPr/>
        </p:nvSpPr>
        <p:spPr>
          <a:xfrm>
            <a:off x="2499784" y="2740566"/>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Nyasia</a:t>
            </a:r>
            <a:r>
              <a:rPr kumimoji="0" lang="en-US" sz="1800" b="0" i="0" u="none" strike="noStrike" kern="1200" cap="none" spc="0" normalizeH="0" noProof="0" dirty="0" smtClean="0">
                <a:ln>
                  <a:noFill/>
                </a:ln>
                <a:solidFill>
                  <a:prstClr val="black"/>
                </a:solidFill>
                <a:effectLst/>
                <a:uLnTx/>
                <a:uFillTx/>
                <a:latin typeface="Trebuchet MS" panose="020B0603020202020204"/>
                <a:ea typeface="+mn-ea"/>
                <a:cs typeface="+mn-cs"/>
              </a:rPr>
              <a:t>   Ana</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1" name="TextBox 30"/>
          <p:cNvSpPr txBox="1"/>
          <p:nvPr/>
        </p:nvSpPr>
        <p:spPr>
          <a:xfrm>
            <a:off x="4781552" y="1854192"/>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Ricardo</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9" name="Rectangle 28"/>
          <p:cNvSpPr/>
          <p:nvPr/>
        </p:nvSpPr>
        <p:spPr>
          <a:xfrm>
            <a:off x="110068" y="92823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0" name="Rectangle 29"/>
          <p:cNvSpPr/>
          <p:nvPr/>
        </p:nvSpPr>
        <p:spPr>
          <a:xfrm>
            <a:off x="2474793" y="922962"/>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2" name="Rectangle 31"/>
          <p:cNvSpPr/>
          <p:nvPr/>
        </p:nvSpPr>
        <p:spPr>
          <a:xfrm>
            <a:off x="4731619" y="91215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Rectangle 1"/>
          <p:cNvSpPr/>
          <p:nvPr/>
        </p:nvSpPr>
        <p:spPr>
          <a:xfrm>
            <a:off x="538619" y="4797468"/>
            <a:ext cx="1002082" cy="1941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38619" y="4972833"/>
            <a:ext cx="1002081" cy="646331"/>
          </a:xfrm>
          <a:prstGeom prst="rect">
            <a:avLst/>
          </a:prstGeom>
          <a:noFill/>
        </p:spPr>
        <p:txBody>
          <a:bodyPr wrap="square" rtlCol="0">
            <a:spAutoFit/>
          </a:bodyPr>
          <a:lstStyle/>
          <a:p>
            <a:r>
              <a:rPr lang="en-US" dirty="0" smtClean="0"/>
              <a:t>Phelps’ Desk</a:t>
            </a:r>
            <a:endParaRPr lang="en-US" dirty="0"/>
          </a:p>
        </p:txBody>
      </p:sp>
      <p:sp>
        <p:nvSpPr>
          <p:cNvPr id="33" name="Rectangle 32"/>
          <p:cNvSpPr/>
          <p:nvPr/>
        </p:nvSpPr>
        <p:spPr>
          <a:xfrm>
            <a:off x="8009469" y="4636081"/>
            <a:ext cx="1002082" cy="1941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8009470" y="4972833"/>
            <a:ext cx="1002081" cy="369332"/>
          </a:xfrm>
          <a:prstGeom prst="rect">
            <a:avLst/>
          </a:prstGeom>
          <a:noFill/>
        </p:spPr>
        <p:txBody>
          <a:bodyPr wrap="square" rtlCol="0">
            <a:spAutoFit/>
          </a:bodyPr>
          <a:lstStyle/>
          <a:p>
            <a:r>
              <a:rPr lang="en-US" dirty="0" smtClean="0"/>
              <a:t>Door</a:t>
            </a:r>
            <a:endParaRPr lang="en-US" dirty="0"/>
          </a:p>
        </p:txBody>
      </p:sp>
      <p:sp>
        <p:nvSpPr>
          <p:cNvPr id="35" name="TextBox 34"/>
          <p:cNvSpPr txBox="1"/>
          <p:nvPr/>
        </p:nvSpPr>
        <p:spPr>
          <a:xfrm>
            <a:off x="2531533" y="1929129"/>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noProof="0" dirty="0" smtClean="0">
                <a:ln>
                  <a:noFill/>
                </a:ln>
                <a:solidFill>
                  <a:prstClr val="black"/>
                </a:solidFill>
                <a:effectLst/>
                <a:uLnTx/>
                <a:uFillTx/>
                <a:latin typeface="Trebuchet MS" panose="020B0603020202020204"/>
                <a:ea typeface="+mn-ea"/>
                <a:cs typeface="+mn-cs"/>
              </a:rPr>
              <a:t>Phil</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93732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533" y="160210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Rectangle 3"/>
          <p:cNvSpPr/>
          <p:nvPr/>
        </p:nvSpPr>
        <p:spPr>
          <a:xfrm>
            <a:off x="168521" y="2637005"/>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Rectangle 4"/>
          <p:cNvSpPr/>
          <p:nvPr/>
        </p:nvSpPr>
        <p:spPr>
          <a:xfrm>
            <a:off x="118533" y="348946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6" name="Rectangle 5"/>
          <p:cNvSpPr/>
          <p:nvPr/>
        </p:nvSpPr>
        <p:spPr>
          <a:xfrm>
            <a:off x="2404535" y="154939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7" name="Rectangle 6"/>
          <p:cNvSpPr/>
          <p:nvPr/>
        </p:nvSpPr>
        <p:spPr>
          <a:xfrm>
            <a:off x="4766734" y="157657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8" name="Rectangle 7"/>
          <p:cNvSpPr/>
          <p:nvPr/>
        </p:nvSpPr>
        <p:spPr>
          <a:xfrm>
            <a:off x="2465511" y="2637004"/>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9" name="Rectangle 8"/>
          <p:cNvSpPr/>
          <p:nvPr/>
        </p:nvSpPr>
        <p:spPr>
          <a:xfrm>
            <a:off x="2413000" y="348283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Rectangle 9"/>
          <p:cNvSpPr/>
          <p:nvPr/>
        </p:nvSpPr>
        <p:spPr>
          <a:xfrm>
            <a:off x="4754453" y="256826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Rectangle 10"/>
          <p:cNvSpPr/>
          <p:nvPr/>
        </p:nvSpPr>
        <p:spPr>
          <a:xfrm>
            <a:off x="4766734" y="3532813"/>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2" name="Rectangle 11"/>
          <p:cNvSpPr/>
          <p:nvPr/>
        </p:nvSpPr>
        <p:spPr>
          <a:xfrm>
            <a:off x="7197479" y="1575090"/>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3" name="Rectangle 12"/>
          <p:cNvSpPr/>
          <p:nvPr/>
        </p:nvSpPr>
        <p:spPr>
          <a:xfrm>
            <a:off x="7197479" y="2570099"/>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4" name="Rectangle 13"/>
          <p:cNvSpPr/>
          <p:nvPr/>
        </p:nvSpPr>
        <p:spPr>
          <a:xfrm>
            <a:off x="7234769" y="3545936"/>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5" name="Rectangle 14"/>
          <p:cNvSpPr/>
          <p:nvPr/>
        </p:nvSpPr>
        <p:spPr>
          <a:xfrm>
            <a:off x="4766734" y="65841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6" name="Rectangle 15"/>
          <p:cNvSpPr/>
          <p:nvPr/>
        </p:nvSpPr>
        <p:spPr>
          <a:xfrm>
            <a:off x="6996029" y="672448"/>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8" name="TextBox 17"/>
          <p:cNvSpPr txBox="1"/>
          <p:nvPr/>
        </p:nvSpPr>
        <p:spPr>
          <a:xfrm>
            <a:off x="177800" y="3626528"/>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Chris       Caleb</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19" name="TextBox 18"/>
          <p:cNvSpPr txBox="1"/>
          <p:nvPr/>
        </p:nvSpPr>
        <p:spPr>
          <a:xfrm>
            <a:off x="118533" y="269175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Maddy</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Allie</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0" name="TextBox 19"/>
          <p:cNvSpPr txBox="1"/>
          <p:nvPr/>
        </p:nvSpPr>
        <p:spPr>
          <a:xfrm>
            <a:off x="4930164" y="3564361"/>
            <a:ext cx="206586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Janee</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Brandon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1" name="TextBox 20"/>
          <p:cNvSpPr txBox="1"/>
          <p:nvPr/>
        </p:nvSpPr>
        <p:spPr>
          <a:xfrm>
            <a:off x="7114942" y="2632582"/>
            <a:ext cx="2286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Alejandro    Alondra</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4" name="TextBox 23"/>
          <p:cNvSpPr txBox="1"/>
          <p:nvPr/>
        </p:nvSpPr>
        <p:spPr>
          <a:xfrm>
            <a:off x="7256746" y="3651490"/>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Jake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Wambdi</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5" name="TextBox 24"/>
          <p:cNvSpPr txBox="1"/>
          <p:nvPr/>
        </p:nvSpPr>
        <p:spPr>
          <a:xfrm>
            <a:off x="2472267" y="3618748"/>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Sage   Bradley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6" name="TextBox 25"/>
          <p:cNvSpPr txBox="1"/>
          <p:nvPr/>
        </p:nvSpPr>
        <p:spPr>
          <a:xfrm>
            <a:off x="4955964" y="2691759"/>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Steph    Carlos</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7" name="TextBox 26"/>
          <p:cNvSpPr txBox="1"/>
          <p:nvPr/>
        </p:nvSpPr>
        <p:spPr>
          <a:xfrm>
            <a:off x="7256746" y="1684081"/>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Mylissa</a:t>
            </a: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8" name="TextBox 27"/>
          <p:cNvSpPr txBox="1"/>
          <p:nvPr/>
        </p:nvSpPr>
        <p:spPr>
          <a:xfrm>
            <a:off x="2465511" y="2661507"/>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Steven   Matthew</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29" name="TextBox 28"/>
          <p:cNvSpPr txBox="1"/>
          <p:nvPr/>
        </p:nvSpPr>
        <p:spPr>
          <a:xfrm>
            <a:off x="232835" y="1721316"/>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Espy</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0" name="TextBox 29"/>
          <p:cNvSpPr txBox="1"/>
          <p:nvPr/>
        </p:nvSpPr>
        <p:spPr>
          <a:xfrm>
            <a:off x="2413000" y="1701955"/>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Cesar    Destiny</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1" name="Rectangle 30"/>
          <p:cNvSpPr/>
          <p:nvPr/>
        </p:nvSpPr>
        <p:spPr>
          <a:xfrm>
            <a:off x="10553703" y="4169834"/>
            <a:ext cx="15621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0786533" y="4504267"/>
            <a:ext cx="1329270" cy="369332"/>
          </a:xfrm>
          <a:prstGeom prst="rect">
            <a:avLst/>
          </a:prstGeom>
          <a:noFill/>
        </p:spPr>
        <p:txBody>
          <a:bodyPr wrap="square" rtlCol="0">
            <a:spAutoFit/>
          </a:bodyPr>
          <a:lstStyle/>
          <a:p>
            <a:r>
              <a:rPr lang="en-US" dirty="0" smtClean="0"/>
              <a:t>Door</a:t>
            </a:r>
            <a:endParaRPr lang="en-US" dirty="0"/>
          </a:p>
        </p:txBody>
      </p:sp>
      <p:sp>
        <p:nvSpPr>
          <p:cNvPr id="32" name="TextBox 31"/>
          <p:cNvSpPr txBox="1"/>
          <p:nvPr/>
        </p:nvSpPr>
        <p:spPr>
          <a:xfrm>
            <a:off x="541866" y="4989668"/>
            <a:ext cx="965200" cy="646331"/>
          </a:xfrm>
          <a:prstGeom prst="rect">
            <a:avLst/>
          </a:prstGeom>
          <a:noFill/>
        </p:spPr>
        <p:txBody>
          <a:bodyPr wrap="square" rtlCol="0">
            <a:spAutoFit/>
          </a:bodyPr>
          <a:lstStyle/>
          <a:p>
            <a:r>
              <a:rPr lang="en-US" dirty="0" smtClean="0"/>
              <a:t>Phelps </a:t>
            </a:r>
          </a:p>
          <a:p>
            <a:r>
              <a:rPr lang="en-US" dirty="0" smtClean="0"/>
              <a:t>Desk</a:t>
            </a:r>
            <a:endParaRPr lang="en-US" dirty="0"/>
          </a:p>
        </p:txBody>
      </p:sp>
      <p:sp>
        <p:nvSpPr>
          <p:cNvPr id="33" name="TextBox 32"/>
          <p:cNvSpPr txBox="1"/>
          <p:nvPr/>
        </p:nvSpPr>
        <p:spPr>
          <a:xfrm>
            <a:off x="4770966" y="1690464"/>
            <a:ext cx="19938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Tristan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34" name="Rectangle 33"/>
          <p:cNvSpPr/>
          <p:nvPr/>
        </p:nvSpPr>
        <p:spPr>
          <a:xfrm>
            <a:off x="8103412" y="5812367"/>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5" name="Rectangle 34"/>
          <p:cNvSpPr/>
          <p:nvPr/>
        </p:nvSpPr>
        <p:spPr>
          <a:xfrm>
            <a:off x="2368989" y="612561"/>
            <a:ext cx="1930400" cy="6434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6" name="TextBox 35"/>
          <p:cNvSpPr txBox="1"/>
          <p:nvPr/>
        </p:nvSpPr>
        <p:spPr>
          <a:xfrm>
            <a:off x="7055296" y="826916"/>
            <a:ext cx="18118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Brock</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8645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5867"/>
          </a:xfrm>
        </p:spPr>
        <p:txBody>
          <a:bodyPr/>
          <a:lstStyle/>
          <a:p>
            <a:r>
              <a:rPr lang="en-US" dirty="0" smtClean="0"/>
              <a:t>Agenda: April 25, 2017</a:t>
            </a:r>
            <a:endParaRPr lang="en-US" dirty="0"/>
          </a:p>
        </p:txBody>
      </p:sp>
      <p:sp>
        <p:nvSpPr>
          <p:cNvPr id="3" name="Content Placeholder 2"/>
          <p:cNvSpPr>
            <a:spLocks noGrp="1"/>
          </p:cNvSpPr>
          <p:nvPr>
            <p:ph idx="1"/>
          </p:nvPr>
        </p:nvSpPr>
        <p:spPr/>
        <p:txBody>
          <a:bodyPr/>
          <a:lstStyle/>
          <a:p>
            <a:r>
              <a:rPr lang="en-US" dirty="0" smtClean="0"/>
              <a:t>Review R&amp;J </a:t>
            </a:r>
          </a:p>
          <a:p>
            <a:r>
              <a:rPr lang="en-US" dirty="0" smtClean="0"/>
              <a:t>Definition intro and outline</a:t>
            </a:r>
          </a:p>
          <a:p>
            <a:endParaRPr lang="en-US" dirty="0"/>
          </a:p>
          <a:p>
            <a:r>
              <a:rPr lang="en-US" dirty="0" smtClean="0">
                <a:solidFill>
                  <a:srgbClr val="FF0000"/>
                </a:solidFill>
              </a:rPr>
              <a:t>Definition Essay due MONDAY 5/1</a:t>
            </a:r>
          </a:p>
          <a:p>
            <a:endParaRPr lang="en-US" dirty="0"/>
          </a:p>
        </p:txBody>
      </p:sp>
    </p:spTree>
    <p:extLst>
      <p:ext uri="{BB962C8B-B14F-4D97-AF65-F5344CB8AC3E}">
        <p14:creationId xmlns:p14="http://schemas.microsoft.com/office/powerpoint/2010/main" val="3753564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4/25</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1. Define the word “life.”</a:t>
            </a:r>
            <a:endParaRPr lang="en-US" sz="2400" dirty="0"/>
          </a:p>
        </p:txBody>
      </p:sp>
    </p:spTree>
    <p:extLst>
      <p:ext uri="{BB962C8B-B14F-4D97-AF65-F5344CB8AC3E}">
        <p14:creationId xmlns:p14="http://schemas.microsoft.com/office/powerpoint/2010/main" val="1507208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07269" y="2545869"/>
            <a:ext cx="2116666" cy="37253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Zeffirelli</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TextBox 4"/>
          <p:cNvSpPr txBox="1"/>
          <p:nvPr/>
        </p:nvSpPr>
        <p:spPr>
          <a:xfrm>
            <a:off x="821137" y="2733737"/>
            <a:ext cx="3962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Baz </a:t>
            </a:r>
            <a:r>
              <a:rPr kumimoji="0" lang="en-US" sz="1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Lurhman</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pic>
        <p:nvPicPr>
          <p:cNvPr id="5124"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3067" y="3003599"/>
            <a:ext cx="4588933" cy="3854401"/>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Image result for romeo and juliet baz luhrmann romeo and juliet dea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6925"/>
            <a:ext cx="6112821" cy="2088126"/>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Related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354484"/>
            <a:ext cx="5604674" cy="3152629"/>
          </a:xfrm>
          <a:prstGeom prst="rect">
            <a:avLst/>
          </a:prstGeom>
          <a:noFill/>
          <a:extLst>
            <a:ext uri="{909E8E84-426E-40DD-AFC4-6F175D3DCCD1}">
              <a14:hiddenFill xmlns:a14="http://schemas.microsoft.com/office/drawing/2010/main">
                <a:solidFill>
                  <a:srgbClr val="FFFFFF"/>
                </a:solidFill>
              </a14:hiddenFill>
            </a:ext>
          </a:extLst>
        </p:spPr>
      </p:pic>
      <p:pic>
        <p:nvPicPr>
          <p:cNvPr id="5132" name="Picture 12" descr="Image result for romeo and juliet zeffirelli romeo and juliet death"/>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3067" y="0"/>
            <a:ext cx="4588933" cy="258127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37746" y="2463359"/>
            <a:ext cx="47244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“Heaven finds means to kill your joys”</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40634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Shakespeare's definitions</a:t>
            </a:r>
            <a:endParaRPr lang="en-US" dirty="0"/>
          </a:p>
        </p:txBody>
      </p:sp>
      <p:sp>
        <p:nvSpPr>
          <p:cNvPr id="3" name="Content Placeholder 2"/>
          <p:cNvSpPr>
            <a:spLocks noGrp="1"/>
          </p:cNvSpPr>
          <p:nvPr>
            <p:ph idx="1"/>
          </p:nvPr>
        </p:nvSpPr>
        <p:spPr>
          <a:xfrm>
            <a:off x="677334" y="1503123"/>
            <a:ext cx="9218228" cy="4935255"/>
          </a:xfrm>
        </p:spPr>
        <p:txBody>
          <a:bodyPr/>
          <a:lstStyle/>
          <a:p>
            <a:pPr marL="0" indent="0">
              <a:buNone/>
            </a:pPr>
            <a:r>
              <a:rPr lang="en-US" dirty="0" smtClean="0"/>
              <a:t>Life-							Death-</a:t>
            </a:r>
          </a:p>
          <a:p>
            <a:pPr marL="0" indent="0">
              <a:buNone/>
            </a:pPr>
            <a:r>
              <a:rPr lang="en-US" dirty="0" smtClean="0"/>
              <a:t>Feud-							Reconciliation-</a:t>
            </a:r>
          </a:p>
          <a:p>
            <a:pPr marL="0" indent="0">
              <a:buNone/>
            </a:pPr>
            <a:r>
              <a:rPr lang="en-US" dirty="0" smtClean="0"/>
              <a:t>Lust-							Love-</a:t>
            </a:r>
          </a:p>
          <a:p>
            <a:pPr marL="0" indent="0">
              <a:buNone/>
            </a:pPr>
            <a:r>
              <a:rPr lang="en-US" dirty="0" smtClean="0"/>
              <a:t>Family-							Fate-</a:t>
            </a:r>
          </a:p>
          <a:p>
            <a:pPr marL="0" indent="0">
              <a:buNone/>
            </a:pPr>
            <a:r>
              <a:rPr lang="en-US" dirty="0" smtClean="0"/>
              <a:t>Friend-							Enemy-</a:t>
            </a:r>
          </a:p>
          <a:p>
            <a:pPr marL="0" indent="0">
              <a:buNone/>
            </a:pPr>
            <a:r>
              <a:rPr lang="en-US" dirty="0" smtClean="0"/>
              <a:t>Nature-							Nurture-</a:t>
            </a:r>
          </a:p>
          <a:p>
            <a:pPr marL="0" indent="0">
              <a:buNone/>
            </a:pPr>
            <a:endParaRPr lang="en-US" dirty="0"/>
          </a:p>
          <a:p>
            <a:pPr marL="0" indent="0">
              <a:buNone/>
            </a:pPr>
            <a:r>
              <a:rPr lang="en-US" dirty="0" smtClean="0"/>
              <a:t>How does Shakespeare define these concepts? What does he want you to know about these concepts?</a:t>
            </a:r>
          </a:p>
          <a:p>
            <a:pPr marL="0" indent="0">
              <a:buNone/>
            </a:pPr>
            <a:endParaRPr lang="en-US" dirty="0"/>
          </a:p>
          <a:p>
            <a:pPr marL="0" indent="0">
              <a:buNone/>
            </a:pPr>
            <a:r>
              <a:rPr lang="en-US" dirty="0" smtClean="0"/>
              <a:t>Now- circle 2 or 3 of these concepts you have a personal connection with. Consider the fact that you will need to create a new definition for these words.  </a:t>
            </a:r>
            <a:endParaRPr lang="en-US" dirty="0"/>
          </a:p>
        </p:txBody>
      </p:sp>
    </p:spTree>
    <p:extLst>
      <p:ext uri="{BB962C8B-B14F-4D97-AF65-F5344CB8AC3E}">
        <p14:creationId xmlns:p14="http://schemas.microsoft.com/office/powerpoint/2010/main" val="3800589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67" y="203200"/>
            <a:ext cx="8596668" cy="508000"/>
          </a:xfrm>
        </p:spPr>
        <p:txBody>
          <a:bodyPr>
            <a:normAutofit fontScale="90000"/>
          </a:bodyPr>
          <a:lstStyle/>
          <a:p>
            <a:r>
              <a:rPr lang="en-US" dirty="0" smtClean="0"/>
              <a:t>Definition Essay</a:t>
            </a:r>
            <a:endParaRPr lang="en-US" dirty="0"/>
          </a:p>
        </p:txBody>
      </p:sp>
      <p:sp>
        <p:nvSpPr>
          <p:cNvPr id="3" name="Content Placeholder 2"/>
          <p:cNvSpPr>
            <a:spLocks noGrp="1"/>
          </p:cNvSpPr>
          <p:nvPr>
            <p:ph sz="half" idx="1"/>
          </p:nvPr>
        </p:nvSpPr>
        <p:spPr>
          <a:xfrm>
            <a:off x="186267" y="897467"/>
            <a:ext cx="5259301" cy="5143894"/>
          </a:xfrm>
        </p:spPr>
        <p:txBody>
          <a:bodyPr>
            <a:normAutofit fontScale="92500" lnSpcReduction="10000"/>
          </a:bodyPr>
          <a:lstStyle/>
          <a:p>
            <a:pPr>
              <a:buFont typeface="Wingdings" panose="05000000000000000000" pitchFamily="2" charset="2"/>
              <a:buChar char="q"/>
            </a:pPr>
            <a:r>
              <a:rPr lang="en-US" sz="2400" b="1" dirty="0"/>
              <a:t>Prompt: </a:t>
            </a:r>
            <a:r>
              <a:rPr lang="en-US" sz="2400" dirty="0"/>
              <a:t>In this essay, you will </a:t>
            </a:r>
            <a:r>
              <a:rPr lang="en-US" sz="2400" b="1" dirty="0"/>
              <a:t>defend a personal definition</a:t>
            </a:r>
            <a:r>
              <a:rPr lang="en-US" sz="2400" dirty="0"/>
              <a:t> of a thematic concept that is presented in </a:t>
            </a:r>
            <a:r>
              <a:rPr lang="en-US" sz="2400" i="1" dirty="0"/>
              <a:t>Romeo and Juliet</a:t>
            </a:r>
            <a:r>
              <a:rPr lang="en-US" sz="2400" dirty="0"/>
              <a:t>. </a:t>
            </a:r>
            <a:endParaRPr lang="en-US" sz="2400" dirty="0" smtClean="0"/>
          </a:p>
          <a:p>
            <a:pPr>
              <a:buFont typeface="Wingdings" panose="05000000000000000000" pitchFamily="2" charset="2"/>
              <a:buChar char="q"/>
            </a:pPr>
            <a:endParaRPr lang="en-US" sz="2400" dirty="0"/>
          </a:p>
          <a:p>
            <a:pPr fontAlgn="base">
              <a:buFont typeface="Wingdings" panose="05000000000000000000" pitchFamily="2" charset="2"/>
              <a:buChar char="q"/>
            </a:pPr>
            <a:r>
              <a:rPr lang="en-US" sz="2400" dirty="0" smtClean="0"/>
              <a:t>Shakespeare’s idea</a:t>
            </a:r>
          </a:p>
          <a:p>
            <a:pPr fontAlgn="base">
              <a:buFont typeface="Wingdings" panose="05000000000000000000" pitchFamily="2" charset="2"/>
              <a:buChar char="q"/>
            </a:pPr>
            <a:endParaRPr lang="en-US" sz="2400" dirty="0"/>
          </a:p>
          <a:p>
            <a:pPr fontAlgn="base">
              <a:buFont typeface="Wingdings" panose="05000000000000000000" pitchFamily="2" charset="2"/>
              <a:buChar char="q"/>
            </a:pPr>
            <a:r>
              <a:rPr lang="en-US" sz="2400" dirty="0" smtClean="0"/>
              <a:t>Dictionary </a:t>
            </a:r>
            <a:r>
              <a:rPr lang="en-US" sz="2400" dirty="0"/>
              <a:t>definition (denotation</a:t>
            </a:r>
            <a:r>
              <a:rPr lang="en-US" sz="2400" dirty="0" smtClean="0"/>
              <a:t>),</a:t>
            </a:r>
          </a:p>
          <a:p>
            <a:pPr marL="0" indent="0" fontAlgn="base">
              <a:buNone/>
            </a:pPr>
            <a:r>
              <a:rPr lang="en-US" sz="2400" dirty="0" smtClean="0"/>
              <a:t> </a:t>
            </a:r>
            <a:endParaRPr lang="en-US" sz="2400" dirty="0"/>
          </a:p>
          <a:p>
            <a:pPr fontAlgn="base">
              <a:buFont typeface="Wingdings" panose="05000000000000000000" pitchFamily="2" charset="2"/>
              <a:buChar char="q"/>
            </a:pPr>
            <a:r>
              <a:rPr lang="en-US" sz="2400" dirty="0" smtClean="0"/>
              <a:t>Your own definition</a:t>
            </a:r>
          </a:p>
          <a:p>
            <a:pPr fontAlgn="base">
              <a:buFont typeface="Wingdings" panose="05000000000000000000" pitchFamily="2" charset="2"/>
              <a:buChar char="q"/>
            </a:pPr>
            <a:endParaRPr lang="en-US" sz="2400" dirty="0"/>
          </a:p>
          <a:p>
            <a:pPr>
              <a:buFont typeface="Wingdings" panose="05000000000000000000" pitchFamily="2" charset="2"/>
              <a:buChar char="q"/>
            </a:pPr>
            <a:r>
              <a:rPr lang="en-US" sz="2400" dirty="0" smtClean="0"/>
              <a:t>Body Paragraphs: historical</a:t>
            </a:r>
            <a:r>
              <a:rPr lang="en-US" sz="2400" dirty="0"/>
              <a:t>, contemporary, and personal. </a:t>
            </a:r>
            <a:endParaRPr lang="en-US" sz="2000" dirty="0"/>
          </a:p>
        </p:txBody>
      </p:sp>
      <p:sp>
        <p:nvSpPr>
          <p:cNvPr id="4" name="Content Placeholder 3"/>
          <p:cNvSpPr>
            <a:spLocks noGrp="1"/>
          </p:cNvSpPr>
          <p:nvPr>
            <p:ph sz="half" idx="2"/>
          </p:nvPr>
        </p:nvSpPr>
        <p:spPr>
          <a:xfrm>
            <a:off x="5445569" y="711198"/>
            <a:ext cx="5357898" cy="6002753"/>
          </a:xfrm>
        </p:spPr>
        <p:txBody>
          <a:bodyPr>
            <a:noAutofit/>
          </a:bodyPr>
          <a:lstStyle/>
          <a:p>
            <a:pPr>
              <a:buFont typeface="Wingdings" panose="05000000000000000000" pitchFamily="2" charset="2"/>
              <a:buChar char="q"/>
            </a:pPr>
            <a:r>
              <a:rPr lang="en-US" b="1" dirty="0"/>
              <a:t>Requirements:</a:t>
            </a:r>
            <a:endParaRPr lang="en-US" dirty="0"/>
          </a:p>
          <a:p>
            <a:pPr fontAlgn="base">
              <a:buFont typeface="Wingdings" panose="05000000000000000000" pitchFamily="2" charset="2"/>
              <a:buChar char="q"/>
            </a:pPr>
            <a:r>
              <a:rPr lang="en-US" dirty="0"/>
              <a:t>Organized essay structure with introduction, thesis, body paragraphs, and </a:t>
            </a:r>
            <a:r>
              <a:rPr lang="en-US" dirty="0" smtClean="0"/>
              <a:t>conclusion</a:t>
            </a:r>
          </a:p>
          <a:p>
            <a:pPr fontAlgn="base">
              <a:buFont typeface="Wingdings" panose="05000000000000000000" pitchFamily="2" charset="2"/>
              <a:buChar char="q"/>
            </a:pPr>
            <a:endParaRPr lang="en-US" dirty="0"/>
          </a:p>
          <a:p>
            <a:pPr fontAlgn="base">
              <a:buFont typeface="Wingdings" panose="05000000000000000000" pitchFamily="2" charset="2"/>
              <a:buChar char="q"/>
            </a:pPr>
            <a:r>
              <a:rPr lang="en-US" dirty="0"/>
              <a:t>Three different anecdotes: historical, contemporary, and </a:t>
            </a:r>
            <a:r>
              <a:rPr lang="en-US" dirty="0" smtClean="0"/>
              <a:t>personal</a:t>
            </a:r>
            <a:endParaRPr lang="en-US" dirty="0"/>
          </a:p>
          <a:p>
            <a:pPr lvl="1" fontAlgn="base">
              <a:buFont typeface="Wingdings" panose="05000000000000000000" pitchFamily="2" charset="2"/>
              <a:buChar char="q"/>
            </a:pPr>
            <a:r>
              <a:rPr lang="en-US" dirty="0"/>
              <a:t>Two sources to support anecdotes </a:t>
            </a:r>
            <a:r>
              <a:rPr lang="en-US" dirty="0" smtClean="0"/>
              <a:t>– in-text </a:t>
            </a:r>
            <a:r>
              <a:rPr lang="en-US" dirty="0"/>
              <a:t>citations, works cited </a:t>
            </a:r>
            <a:r>
              <a:rPr lang="en-US" dirty="0" smtClean="0"/>
              <a:t>page</a:t>
            </a:r>
          </a:p>
          <a:p>
            <a:pPr fontAlgn="base">
              <a:buFont typeface="Wingdings" panose="05000000000000000000" pitchFamily="2" charset="2"/>
              <a:buChar char="q"/>
            </a:pPr>
            <a:endParaRPr lang="en-US" dirty="0"/>
          </a:p>
          <a:p>
            <a:pPr fontAlgn="base">
              <a:buFont typeface="Wingdings" panose="05000000000000000000" pitchFamily="2" charset="2"/>
              <a:buChar char="q"/>
            </a:pPr>
            <a:r>
              <a:rPr lang="en-US" dirty="0"/>
              <a:t>MLA </a:t>
            </a:r>
            <a:r>
              <a:rPr lang="en-US" dirty="0" smtClean="0"/>
              <a:t>Format</a:t>
            </a:r>
          </a:p>
          <a:p>
            <a:pPr fontAlgn="base">
              <a:buFont typeface="Wingdings" panose="05000000000000000000" pitchFamily="2" charset="2"/>
              <a:buChar char="q"/>
            </a:pPr>
            <a:endParaRPr lang="en-US" dirty="0"/>
          </a:p>
          <a:p>
            <a:pPr fontAlgn="base">
              <a:buFont typeface="Wingdings" panose="05000000000000000000" pitchFamily="2" charset="2"/>
              <a:buChar char="q"/>
            </a:pPr>
            <a:r>
              <a:rPr lang="en-US" dirty="0"/>
              <a:t>1.5-3 pages + Works Cited </a:t>
            </a:r>
            <a:r>
              <a:rPr lang="en-US" dirty="0" smtClean="0"/>
              <a:t>Page</a:t>
            </a:r>
          </a:p>
          <a:p>
            <a:pPr fontAlgn="base">
              <a:buFont typeface="Wingdings" panose="05000000000000000000" pitchFamily="2" charset="2"/>
              <a:buChar char="q"/>
            </a:pPr>
            <a:endParaRPr lang="en-US" dirty="0"/>
          </a:p>
          <a:p>
            <a:pPr>
              <a:buFont typeface="Wingdings" panose="05000000000000000000" pitchFamily="2" charset="2"/>
              <a:buChar char="q"/>
            </a:pPr>
            <a:r>
              <a:rPr lang="en-US" dirty="0" smtClean="0"/>
              <a:t>How </a:t>
            </a:r>
            <a:r>
              <a:rPr lang="en-US" dirty="0"/>
              <a:t>would you define this concept in a way that you feel would be most beneficial for society’s understanding?***</a:t>
            </a:r>
          </a:p>
          <a:p>
            <a:pPr marL="0" indent="0">
              <a:buNone/>
            </a:pPr>
            <a:r>
              <a:rPr lang="en-US" sz="1200" dirty="0"/>
              <a:t/>
            </a:r>
            <a:br>
              <a:rPr lang="en-US" sz="1200" dirty="0"/>
            </a:br>
            <a:endParaRPr lang="en-US" sz="1200" dirty="0"/>
          </a:p>
        </p:txBody>
      </p:sp>
    </p:spTree>
    <p:extLst>
      <p:ext uri="{BB962C8B-B14F-4D97-AF65-F5344CB8AC3E}">
        <p14:creationId xmlns:p14="http://schemas.microsoft.com/office/powerpoint/2010/main" val="3927394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Essay</a:t>
            </a:r>
            <a:endParaRPr lang="en-US" dirty="0"/>
          </a:p>
        </p:txBody>
      </p:sp>
      <p:sp>
        <p:nvSpPr>
          <p:cNvPr id="3" name="Content Placeholder 2"/>
          <p:cNvSpPr>
            <a:spLocks noGrp="1"/>
          </p:cNvSpPr>
          <p:nvPr>
            <p:ph idx="1"/>
          </p:nvPr>
        </p:nvSpPr>
        <p:spPr>
          <a:xfrm>
            <a:off x="677333" y="1340285"/>
            <a:ext cx="9869581" cy="4701077"/>
          </a:xfrm>
        </p:spPr>
        <p:txBody>
          <a:bodyPr>
            <a:normAutofit fontScale="92500"/>
          </a:bodyPr>
          <a:lstStyle/>
          <a:p>
            <a:pPr>
              <a:buFont typeface="Wingdings" panose="05000000000000000000" pitchFamily="2" charset="2"/>
              <a:buChar char="q"/>
            </a:pPr>
            <a:r>
              <a:rPr lang="en-US" sz="2400" b="1" dirty="0"/>
              <a:t>Step 1: </a:t>
            </a:r>
            <a:r>
              <a:rPr lang="en-US" sz="2400" dirty="0"/>
              <a:t>Brainstorm - Using your Director vs. Author Purpose worksheet, choose 2-3 thematic concepts from </a:t>
            </a:r>
            <a:r>
              <a:rPr lang="en-US" sz="2400" i="1" dirty="0"/>
              <a:t>Romeo and Juliet. </a:t>
            </a:r>
            <a:endParaRPr lang="en-US" sz="2400" dirty="0"/>
          </a:p>
          <a:p>
            <a:pPr lvl="1">
              <a:buFont typeface="Wingdings" panose="05000000000000000000" pitchFamily="2" charset="2"/>
              <a:buChar char="q"/>
            </a:pPr>
            <a:r>
              <a:rPr lang="en-US" sz="2200" dirty="0"/>
              <a:t>-Do some free-writing or word-mapping about the presentation of these words in the text, your understanding of the words, and the denotations</a:t>
            </a:r>
            <a:r>
              <a:rPr lang="en-US" sz="2200" dirty="0" smtClean="0"/>
              <a:t>.</a:t>
            </a:r>
          </a:p>
          <a:p>
            <a:pPr lvl="1">
              <a:buFont typeface="Wingdings" panose="05000000000000000000" pitchFamily="2" charset="2"/>
              <a:buChar char="q"/>
            </a:pPr>
            <a:endParaRPr lang="en-US" sz="2200" dirty="0"/>
          </a:p>
          <a:p>
            <a:pPr>
              <a:buFont typeface="Wingdings" panose="05000000000000000000" pitchFamily="2" charset="2"/>
              <a:buChar char="q"/>
            </a:pPr>
            <a:r>
              <a:rPr lang="en-US" sz="2400" b="1" dirty="0"/>
              <a:t>Step 2: </a:t>
            </a:r>
            <a:r>
              <a:rPr lang="en-US" sz="2400" dirty="0"/>
              <a:t>Decide on a term and develop a working personal definition</a:t>
            </a:r>
            <a:r>
              <a:rPr lang="en-US" sz="2400" dirty="0" smtClean="0"/>
              <a:t>.</a:t>
            </a:r>
          </a:p>
          <a:p>
            <a:pPr>
              <a:buFont typeface="Wingdings" panose="05000000000000000000" pitchFamily="2" charset="2"/>
              <a:buChar char="q"/>
            </a:pPr>
            <a:endParaRPr lang="en-US" sz="2400" dirty="0"/>
          </a:p>
          <a:p>
            <a:pPr>
              <a:buFont typeface="Wingdings" panose="05000000000000000000" pitchFamily="2" charset="2"/>
              <a:buChar char="q"/>
            </a:pPr>
            <a:r>
              <a:rPr lang="en-US" sz="2400" b="1" dirty="0"/>
              <a:t>Step 3: </a:t>
            </a:r>
            <a:r>
              <a:rPr lang="en-US" sz="2400" dirty="0"/>
              <a:t>Create an outline</a:t>
            </a:r>
            <a:r>
              <a:rPr lang="en-US" sz="2400" dirty="0" smtClean="0"/>
              <a:t>.</a:t>
            </a:r>
          </a:p>
          <a:p>
            <a:pPr>
              <a:buFont typeface="Wingdings" panose="05000000000000000000" pitchFamily="2" charset="2"/>
              <a:buChar char="q"/>
            </a:pPr>
            <a:endParaRPr lang="en-US" sz="2400" dirty="0"/>
          </a:p>
          <a:p>
            <a:pPr>
              <a:buFont typeface="Wingdings" panose="05000000000000000000" pitchFamily="2" charset="2"/>
              <a:buChar char="q"/>
            </a:pPr>
            <a:r>
              <a:rPr lang="en-US" sz="2400" b="1" dirty="0"/>
              <a:t>Step 4:</a:t>
            </a:r>
            <a:r>
              <a:rPr lang="en-US" sz="2400" dirty="0"/>
              <a:t> Draft, edit, revise, edit, revise, finalize, publish. </a:t>
            </a:r>
          </a:p>
          <a:p>
            <a:pPr marL="0" indent="0">
              <a:buNone/>
            </a:pPr>
            <a:endParaRPr lang="en-US" dirty="0"/>
          </a:p>
        </p:txBody>
      </p:sp>
    </p:spTree>
    <p:extLst>
      <p:ext uri="{BB962C8B-B14F-4D97-AF65-F5344CB8AC3E}">
        <p14:creationId xmlns:p14="http://schemas.microsoft.com/office/powerpoint/2010/main" val="1659625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529</TotalTime>
  <Words>908</Words>
  <Application>Microsoft Office PowerPoint</Application>
  <PresentationFormat>Widescreen</PresentationFormat>
  <Paragraphs>161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Trebuchet MS</vt:lpstr>
      <vt:lpstr>Wingdings</vt:lpstr>
      <vt:lpstr>Wingdings 3</vt:lpstr>
      <vt:lpstr>Facet</vt:lpstr>
      <vt:lpstr>PowerPoint Presentation</vt:lpstr>
      <vt:lpstr>PowerPoint Presentation</vt:lpstr>
      <vt:lpstr>PowerPoint Presentation</vt:lpstr>
      <vt:lpstr>Agenda: April 25, 2017</vt:lpstr>
      <vt:lpstr>Warm Up 4/25</vt:lpstr>
      <vt:lpstr>PowerPoint Presentation</vt:lpstr>
      <vt:lpstr>Shakespeare's definitions</vt:lpstr>
      <vt:lpstr>Definition Essay</vt:lpstr>
      <vt:lpstr>Definition Essay</vt:lpstr>
      <vt:lpstr>PowerPoint Presentation</vt:lpstr>
      <vt:lpstr>PowerPoint Presentation</vt:lpstr>
      <vt:lpstr>PowerPoint Presentation</vt:lpstr>
      <vt:lpstr>Definition Essay- Google Docs</vt:lpstr>
      <vt:lpstr>Agenda: Thursday April 27, 2017</vt:lpstr>
      <vt:lpstr>Definition Essay</vt:lpstr>
    </vt:vector>
  </TitlesOfParts>
  <Company>Jefferson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April 25, 2017</dc:title>
  <dc:creator>Phelps Julie A</dc:creator>
  <cp:lastModifiedBy>Phelps Julie A</cp:lastModifiedBy>
  <cp:revision>14</cp:revision>
  <dcterms:created xsi:type="dcterms:W3CDTF">2017-04-24T20:49:38Z</dcterms:created>
  <dcterms:modified xsi:type="dcterms:W3CDTF">2017-04-27T17:14:54Z</dcterms:modified>
</cp:coreProperties>
</file>